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Calibri" panose="020F0502020204030204" pitchFamily="34" charset="0"/>
      <p:regular r:id="rId19"/>
      <p:bold r:id="rId20"/>
      <p:italic r:id="rId21"/>
      <p:boldItalic r:id="rId22"/>
    </p:embeddedFont>
    <p:embeddedFont>
      <p:font typeface="Poppins" panose="00000500000000000000" pitchFamily="2" charset="0"/>
      <p:regular r:id="rId23"/>
    </p:embeddedFont>
    <p:embeddedFont>
      <p:font typeface="Poppins Bold" panose="00000800000000000000" charset="0"/>
      <p:regular r:id="rId24"/>
    </p:embeddedFont>
    <p:embeddedFont>
      <p:font typeface="Roboto Condensed 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2" d="100"/>
          <a:sy n="52" d="100"/>
        </p:scale>
        <p:origin x="979"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media/image1.png>
</file>

<file path=ppt/media/image10.png>
</file>

<file path=ppt/media/image11.svg>
</file>

<file path=ppt/media/image12.png>
</file>

<file path=ppt/media/image13.svg>
</file>

<file path=ppt/media/image14.jpeg>
</file>

<file path=ppt/media/image15.jpeg>
</file>

<file path=ppt/media/image16.png>
</file>

<file path=ppt/media/image17.jpeg>
</file>

<file path=ppt/media/image18.png>
</file>

<file path=ppt/media/image19.svg>
</file>

<file path=ppt/media/image2.png>
</file>

<file path=ppt/media/image20.png>
</file>

<file path=ppt/media/image21.jpeg>
</file>

<file path=ppt/media/image22.png>
</file>

<file path=ppt/media/image23.png>
</file>

<file path=ppt/media/image24.png>
</file>

<file path=ppt/media/image25.png>
</file>

<file path=ppt/media/image26.svg>
</file>

<file path=ppt/media/image27.jpeg>
</file>

<file path=ppt/media/image28.jpeg>
</file>

<file path=ppt/media/image29.jpeg>
</file>

<file path=ppt/media/image3.svg>
</file>

<file path=ppt/media/image30.jpeg>
</file>

<file path=ppt/media/image31.jpeg>
</file>

<file path=ppt/media/image32.jpeg>
</file>

<file path=ppt/media/image33.jpeg>
</file>

<file path=ppt/media/image34.png>
</file>

<file path=ppt/media/image35.png>
</file>

<file path=ppt/media/image36.png>
</file>

<file path=ppt/media/image37.jpeg>
</file>

<file path=ppt/media/image38.jpeg>
</file>

<file path=ppt/media/image39.jpeg>
</file>

<file path=ppt/media/image4.jpeg>
</file>

<file path=ppt/media/image40.pn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7.jpeg"/><Relationship Id="rId1" Type="http://schemas.openxmlformats.org/officeDocument/2006/relationships/slideLayout" Target="../slideLayouts/slideLayout7.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11.sv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0.jpe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1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3.jpeg"/><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11.sv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3.jpeg"/><Relationship Id="rId1" Type="http://schemas.openxmlformats.org/officeDocument/2006/relationships/slideLayout" Target="../slideLayouts/slideLayout7.xml"/><Relationship Id="rId5" Type="http://schemas.openxmlformats.org/officeDocument/2006/relationships/image" Target="../media/image35.png"/><Relationship Id="rId4" Type="http://schemas.openxmlformats.org/officeDocument/2006/relationships/image" Target="../media/image11.sv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3.jpeg"/><Relationship Id="rId1" Type="http://schemas.openxmlformats.org/officeDocument/2006/relationships/slideLayout" Target="../slideLayouts/slideLayout7.xml"/><Relationship Id="rId5" Type="http://schemas.openxmlformats.org/officeDocument/2006/relationships/image" Target="../media/image36.png"/><Relationship Id="rId4" Type="http://schemas.openxmlformats.org/officeDocument/2006/relationships/image" Target="../media/image11.sv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7.jpeg"/><Relationship Id="rId1" Type="http://schemas.openxmlformats.org/officeDocument/2006/relationships/slideLayout" Target="../slideLayouts/slideLayout7.xml"/><Relationship Id="rId5" Type="http://schemas.openxmlformats.org/officeDocument/2006/relationships/image" Target="../media/image38.jpeg"/><Relationship Id="rId4" Type="http://schemas.openxmlformats.org/officeDocument/2006/relationships/image" Target="../media/image11.sv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9.jpeg"/><Relationship Id="rId1" Type="http://schemas.openxmlformats.org/officeDocument/2006/relationships/slideLayout" Target="../slideLayouts/slideLayout7.xml"/><Relationship Id="rId5" Type="http://schemas.openxmlformats.org/officeDocument/2006/relationships/image" Target="../media/image40.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jpe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jpe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20.png"/><Relationship Id="rId2" Type="http://schemas.openxmlformats.org/officeDocument/2006/relationships/image" Target="../media/image17.jpe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1.svg"/></Relationships>
</file>

<file path=ppt/slides/_rels/slide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0.png"/><Relationship Id="rId7" Type="http://schemas.openxmlformats.org/officeDocument/2006/relationships/image" Target="../media/image24.png"/><Relationship Id="rId2"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11.svg"/><Relationship Id="rId9" Type="http://schemas.openxmlformats.org/officeDocument/2006/relationships/image" Target="../media/image26.svg"/></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0.png"/><Relationship Id="rId7" Type="http://schemas.openxmlformats.org/officeDocument/2006/relationships/image" Target="../media/image24.png"/><Relationship Id="rId2"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11.svg"/><Relationship Id="rId9" Type="http://schemas.openxmlformats.org/officeDocument/2006/relationships/image" Target="../media/image26.svg"/></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0.png"/><Relationship Id="rId7" Type="http://schemas.openxmlformats.org/officeDocument/2006/relationships/image" Target="../media/image24.png"/><Relationship Id="rId2"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11.svg"/><Relationship Id="rId9" Type="http://schemas.openxmlformats.org/officeDocument/2006/relationships/image" Target="../media/image26.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3703" t="22731" r="21841" b="14407"/>
          <a:stretch>
            <a:fillRect/>
          </a:stretch>
        </p:blipFill>
        <p:spPr>
          <a:xfrm>
            <a:off x="0" y="0"/>
            <a:ext cx="18288000" cy="10287000"/>
          </a:xfrm>
          <a:prstGeom prst="rect">
            <a:avLst/>
          </a:prstGeom>
        </p:spPr>
      </p:pic>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flipV="1">
            <a:off x="11926412" y="-2294955"/>
            <a:ext cx="10665777" cy="7066077"/>
          </a:xfrm>
          <a:prstGeom prst="rect">
            <a:avLst/>
          </a:prstGeom>
        </p:spPr>
      </p:pic>
      <p:sp>
        <p:nvSpPr>
          <p:cNvPr id="4" name="TextBox 4"/>
          <p:cNvSpPr txBox="1"/>
          <p:nvPr/>
        </p:nvSpPr>
        <p:spPr>
          <a:xfrm>
            <a:off x="3096107" y="2381443"/>
            <a:ext cx="12091702" cy="1799388"/>
          </a:xfrm>
          <a:prstGeom prst="rect">
            <a:avLst/>
          </a:prstGeom>
        </p:spPr>
        <p:txBody>
          <a:bodyPr lIns="0" tIns="0" rIns="0" bIns="0" rtlCol="0" anchor="t">
            <a:spAutoFit/>
          </a:bodyPr>
          <a:lstStyle/>
          <a:p>
            <a:pPr algn="ctr">
              <a:lnSpc>
                <a:spcPts val="13420"/>
              </a:lnSpc>
            </a:pPr>
            <a:r>
              <a:rPr lang="en-US" sz="13420" dirty="0" err="1">
                <a:solidFill>
                  <a:srgbClr val="7ED957"/>
                </a:solidFill>
                <a:latin typeface="Roboto Condensed Bold"/>
              </a:rPr>
              <a:t>Analisis</a:t>
            </a:r>
            <a:r>
              <a:rPr lang="en-US" sz="13420" dirty="0">
                <a:solidFill>
                  <a:srgbClr val="7ED957"/>
                </a:solidFill>
                <a:latin typeface="Roboto Condensed Bold"/>
              </a:rPr>
              <a:t> Data</a:t>
            </a:r>
          </a:p>
        </p:txBody>
      </p:sp>
      <p:sp>
        <p:nvSpPr>
          <p:cNvPr id="5" name="TextBox 5"/>
          <p:cNvSpPr txBox="1"/>
          <p:nvPr/>
        </p:nvSpPr>
        <p:spPr>
          <a:xfrm>
            <a:off x="3927706" y="5067300"/>
            <a:ext cx="10429865" cy="614076"/>
          </a:xfrm>
          <a:prstGeom prst="rect">
            <a:avLst/>
          </a:prstGeom>
        </p:spPr>
        <p:txBody>
          <a:bodyPr lIns="0" tIns="0" rIns="0" bIns="0" rtlCol="0" anchor="t">
            <a:spAutoFit/>
          </a:bodyPr>
          <a:lstStyle/>
          <a:p>
            <a:pPr algn="ctr">
              <a:lnSpc>
                <a:spcPts val="5003"/>
              </a:lnSpc>
            </a:pPr>
            <a:r>
              <a:rPr lang="en-US" sz="3573" spc="303" dirty="0">
                <a:solidFill>
                  <a:srgbClr val="FFFFFF"/>
                </a:solidFill>
                <a:latin typeface="Roboto Condensed Bold"/>
              </a:rPr>
              <a:t>KELOMPOK 2</a:t>
            </a:r>
          </a:p>
        </p:txBody>
      </p:sp>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0800000" flipV="1">
            <a:off x="-4304188" y="6132587"/>
            <a:ext cx="10665777" cy="7066077"/>
          </a:xfrm>
          <a:prstGeom prst="rect">
            <a:avLst/>
          </a:prstGeom>
        </p:spPr>
      </p:pic>
      <p:grpSp>
        <p:nvGrpSpPr>
          <p:cNvPr id="7" name="Group 7"/>
          <p:cNvGrpSpPr/>
          <p:nvPr/>
        </p:nvGrpSpPr>
        <p:grpSpPr>
          <a:xfrm>
            <a:off x="5995657" y="6021547"/>
            <a:ext cx="6296687" cy="2081716"/>
            <a:chOff x="0" y="0"/>
            <a:chExt cx="8395582" cy="2775622"/>
          </a:xfrm>
        </p:grpSpPr>
        <p:sp>
          <p:nvSpPr>
            <p:cNvPr id="8" name="TextBox 8"/>
            <p:cNvSpPr txBox="1"/>
            <p:nvPr/>
          </p:nvSpPr>
          <p:spPr>
            <a:xfrm>
              <a:off x="0" y="-66675"/>
              <a:ext cx="4935852" cy="2842297"/>
            </a:xfrm>
            <a:prstGeom prst="rect">
              <a:avLst/>
            </a:prstGeom>
          </p:spPr>
          <p:txBody>
            <a:bodyPr lIns="0" tIns="0" rIns="0" bIns="0" rtlCol="0" anchor="t">
              <a:spAutoFit/>
            </a:bodyPr>
            <a:lstStyle/>
            <a:p>
              <a:pPr>
                <a:lnSpc>
                  <a:spcPts val="3384"/>
                </a:lnSpc>
              </a:pPr>
              <a:r>
                <a:rPr lang="en-US" sz="2417">
                  <a:solidFill>
                    <a:srgbClr val="FFFFFF"/>
                  </a:solidFill>
                  <a:latin typeface="Poppins"/>
                </a:rPr>
                <a:t>Elnersto De Axel Zebua</a:t>
              </a:r>
            </a:p>
            <a:p>
              <a:pPr>
                <a:lnSpc>
                  <a:spcPts val="3384"/>
                </a:lnSpc>
              </a:pPr>
              <a:r>
                <a:rPr lang="en-US" sz="2417">
                  <a:solidFill>
                    <a:srgbClr val="FFFFFF"/>
                  </a:solidFill>
                  <a:latin typeface="Poppins"/>
                </a:rPr>
                <a:t>Geno Ramadhani</a:t>
              </a:r>
            </a:p>
            <a:p>
              <a:pPr>
                <a:lnSpc>
                  <a:spcPts val="3384"/>
                </a:lnSpc>
              </a:pPr>
              <a:r>
                <a:rPr lang="en-US" sz="2417">
                  <a:solidFill>
                    <a:srgbClr val="FFFFFF"/>
                  </a:solidFill>
                  <a:latin typeface="Poppins"/>
                </a:rPr>
                <a:t>Muhammad Abdilah</a:t>
              </a:r>
            </a:p>
            <a:p>
              <a:pPr>
                <a:lnSpc>
                  <a:spcPts val="3384"/>
                </a:lnSpc>
              </a:pPr>
              <a:r>
                <a:rPr lang="en-US" sz="2417">
                  <a:solidFill>
                    <a:srgbClr val="FFFFFF"/>
                  </a:solidFill>
                  <a:latin typeface="Poppins"/>
                </a:rPr>
                <a:t>Tiara Santika</a:t>
              </a:r>
            </a:p>
            <a:p>
              <a:pPr>
                <a:lnSpc>
                  <a:spcPts val="3384"/>
                </a:lnSpc>
              </a:pPr>
              <a:r>
                <a:rPr lang="en-US" sz="2417">
                  <a:solidFill>
                    <a:srgbClr val="FFFFFF"/>
                  </a:solidFill>
                  <a:latin typeface="Poppins"/>
                </a:rPr>
                <a:t>Wan M. Rifandi Ikhsan</a:t>
              </a:r>
            </a:p>
          </p:txBody>
        </p:sp>
        <p:sp>
          <p:nvSpPr>
            <p:cNvPr id="9" name="TextBox 9"/>
            <p:cNvSpPr txBox="1"/>
            <p:nvPr/>
          </p:nvSpPr>
          <p:spPr>
            <a:xfrm>
              <a:off x="5345287" y="-66675"/>
              <a:ext cx="3050295" cy="2842297"/>
            </a:xfrm>
            <a:prstGeom prst="rect">
              <a:avLst/>
            </a:prstGeom>
          </p:spPr>
          <p:txBody>
            <a:bodyPr lIns="0" tIns="0" rIns="0" bIns="0" rtlCol="0" anchor="t">
              <a:spAutoFit/>
            </a:bodyPr>
            <a:lstStyle/>
            <a:p>
              <a:pPr>
                <a:lnSpc>
                  <a:spcPts val="3384"/>
                </a:lnSpc>
              </a:pPr>
              <a:r>
                <a:rPr lang="en-US" sz="2417">
                  <a:solidFill>
                    <a:srgbClr val="FFFFFF"/>
                  </a:solidFill>
                  <a:latin typeface="Poppins"/>
                </a:rPr>
                <a:t>2020301018</a:t>
              </a:r>
            </a:p>
            <a:p>
              <a:pPr>
                <a:lnSpc>
                  <a:spcPts val="3384"/>
                </a:lnSpc>
              </a:pPr>
              <a:r>
                <a:rPr lang="en-US" sz="2417">
                  <a:solidFill>
                    <a:srgbClr val="FFFFFF"/>
                  </a:solidFill>
                  <a:latin typeface="Poppins"/>
                </a:rPr>
                <a:t>2020301023</a:t>
              </a:r>
            </a:p>
            <a:p>
              <a:pPr>
                <a:lnSpc>
                  <a:spcPts val="3384"/>
                </a:lnSpc>
              </a:pPr>
              <a:r>
                <a:rPr lang="en-US" sz="2417">
                  <a:solidFill>
                    <a:srgbClr val="FFFFFF"/>
                  </a:solidFill>
                  <a:latin typeface="Poppins"/>
                </a:rPr>
                <a:t>2020301062</a:t>
              </a:r>
            </a:p>
            <a:p>
              <a:pPr>
                <a:lnSpc>
                  <a:spcPts val="3384"/>
                </a:lnSpc>
              </a:pPr>
              <a:r>
                <a:rPr lang="en-US" sz="2417">
                  <a:solidFill>
                    <a:srgbClr val="FFFFFF"/>
                  </a:solidFill>
                  <a:latin typeface="Poppins"/>
                </a:rPr>
                <a:t>2020301054</a:t>
              </a:r>
            </a:p>
            <a:p>
              <a:pPr>
                <a:lnSpc>
                  <a:spcPts val="3384"/>
                </a:lnSpc>
              </a:pPr>
              <a:r>
                <a:rPr lang="en-US" sz="2417">
                  <a:solidFill>
                    <a:srgbClr val="FFFFFF"/>
                  </a:solidFill>
                  <a:latin typeface="Poppins"/>
                </a:rPr>
                <a:t>2020301065</a:t>
              </a:r>
            </a:p>
          </p:txBody>
        </p:sp>
      </p:grpSp>
      <p:sp>
        <p:nvSpPr>
          <p:cNvPr id="10" name="TextBox 10"/>
          <p:cNvSpPr txBox="1"/>
          <p:nvPr/>
        </p:nvSpPr>
        <p:spPr>
          <a:xfrm>
            <a:off x="3927026" y="8367233"/>
            <a:ext cx="10429865" cy="614076"/>
          </a:xfrm>
          <a:prstGeom prst="rect">
            <a:avLst/>
          </a:prstGeom>
        </p:spPr>
        <p:txBody>
          <a:bodyPr lIns="0" tIns="0" rIns="0" bIns="0" rtlCol="0" anchor="t">
            <a:spAutoFit/>
          </a:bodyPr>
          <a:lstStyle/>
          <a:p>
            <a:pPr algn="ctr">
              <a:lnSpc>
                <a:spcPts val="5003"/>
              </a:lnSpc>
            </a:pPr>
            <a:r>
              <a:rPr lang="en-US" sz="3573" spc="303">
                <a:solidFill>
                  <a:srgbClr val="FFFFFF"/>
                </a:solidFill>
                <a:latin typeface="Roboto Condensed Bold"/>
              </a:rPr>
              <a:t>KELAS : 3 TET C</a:t>
            </a:r>
          </a:p>
        </p:txBody>
      </p:sp>
      <p:sp>
        <p:nvSpPr>
          <p:cNvPr id="11" name="TextBox 5">
            <a:extLst>
              <a:ext uri="{FF2B5EF4-FFF2-40B4-BE49-F238E27FC236}">
                <a16:creationId xmlns:a16="http://schemas.microsoft.com/office/drawing/2014/main" id="{5BDAE0E1-F1EF-4BBD-B0E7-ED37D226A727}"/>
              </a:ext>
            </a:extLst>
          </p:cNvPr>
          <p:cNvSpPr txBox="1"/>
          <p:nvPr/>
        </p:nvSpPr>
        <p:spPr>
          <a:xfrm>
            <a:off x="3248268" y="4078420"/>
            <a:ext cx="11787380" cy="570669"/>
          </a:xfrm>
          <a:prstGeom prst="rect">
            <a:avLst/>
          </a:prstGeom>
        </p:spPr>
        <p:txBody>
          <a:bodyPr wrap="square" lIns="0" tIns="0" rIns="0" bIns="0" rtlCol="0" anchor="t">
            <a:spAutoFit/>
          </a:bodyPr>
          <a:lstStyle/>
          <a:p>
            <a:pPr algn="ctr">
              <a:lnSpc>
                <a:spcPts val="5003"/>
              </a:lnSpc>
            </a:pPr>
            <a:r>
              <a:rPr lang="en-US" sz="2800" spc="303" dirty="0" err="1">
                <a:solidFill>
                  <a:srgbClr val="FFFFFF"/>
                </a:solidFill>
                <a:latin typeface="Roboto Condensed Bold"/>
              </a:rPr>
              <a:t>Dosen</a:t>
            </a:r>
            <a:r>
              <a:rPr lang="en-US" sz="2800" spc="303" dirty="0">
                <a:solidFill>
                  <a:srgbClr val="FFFFFF"/>
                </a:solidFill>
                <a:latin typeface="Roboto Condensed Bold"/>
              </a:rPr>
              <a:t> </a:t>
            </a:r>
            <a:r>
              <a:rPr lang="en-US" sz="2800" spc="303" dirty="0" err="1">
                <a:solidFill>
                  <a:srgbClr val="FFFFFF"/>
                </a:solidFill>
                <a:latin typeface="Roboto Condensed Bold"/>
              </a:rPr>
              <a:t>Pengampu</a:t>
            </a:r>
            <a:r>
              <a:rPr lang="en-US" sz="2800" spc="303" dirty="0">
                <a:solidFill>
                  <a:srgbClr val="FFFFFF"/>
                </a:solidFill>
                <a:latin typeface="Roboto Condensed Bold"/>
              </a:rPr>
              <a:t> : </a:t>
            </a:r>
            <a:r>
              <a:rPr lang="en-US" sz="2800" spc="303" dirty="0" err="1">
                <a:solidFill>
                  <a:srgbClr val="FFFFFF"/>
                </a:solidFill>
                <a:latin typeface="Roboto Condensed Bold"/>
              </a:rPr>
              <a:t>Mochamad</a:t>
            </a:r>
            <a:r>
              <a:rPr lang="en-US" sz="2800" spc="303" dirty="0">
                <a:solidFill>
                  <a:srgbClr val="FFFFFF"/>
                </a:solidFill>
                <a:latin typeface="Roboto Condensed Bold"/>
              </a:rPr>
              <a:t> </a:t>
            </a:r>
            <a:r>
              <a:rPr lang="en-US" sz="2800" spc="303" dirty="0" err="1">
                <a:solidFill>
                  <a:srgbClr val="FFFFFF"/>
                </a:solidFill>
                <a:latin typeface="Roboto Condensed Bold"/>
              </a:rPr>
              <a:t>Susantok</a:t>
            </a:r>
            <a:r>
              <a:rPr lang="en-US" sz="2800" spc="303" dirty="0">
                <a:solidFill>
                  <a:srgbClr val="FFFFFF"/>
                </a:solidFill>
                <a:latin typeface="Roboto Condensed Bold"/>
              </a:rPr>
              <a:t>, S.S.T., M.T.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65" b="7865"/>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flipH="1" flipV="1">
            <a:off x="14428033" y="4383604"/>
            <a:ext cx="5662533" cy="4982422"/>
          </a:xfrm>
          <a:prstGeom prst="rect">
            <a:avLst/>
          </a:prstGeom>
        </p:spPr>
      </p:pic>
      <p:grpSp>
        <p:nvGrpSpPr>
          <p:cNvPr id="4" name="Group 4"/>
          <p:cNvGrpSpPr>
            <a:grpSpLocks noChangeAspect="1"/>
          </p:cNvGrpSpPr>
          <p:nvPr/>
        </p:nvGrpSpPr>
        <p:grpSpPr>
          <a:xfrm>
            <a:off x="10944492" y="-1483714"/>
            <a:ext cx="12030214" cy="10055836"/>
            <a:chOff x="0" y="0"/>
            <a:chExt cx="4983480" cy="4165600"/>
          </a:xfrm>
        </p:grpSpPr>
        <p:sp>
          <p:nvSpPr>
            <p:cNvPr id="5" name="Freeform 5"/>
            <p:cNvSpPr/>
            <p:nvPr/>
          </p:nvSpPr>
          <p:spPr>
            <a:xfrm>
              <a:off x="0" y="0"/>
              <a:ext cx="4983480" cy="4165600"/>
            </a:xfrm>
            <a:custGeom>
              <a:avLst/>
              <a:gdLst/>
              <a:ahLst/>
              <a:cxnLst/>
              <a:rect l="l" t="t" r="r" b="b"/>
              <a:pathLst>
                <a:path w="4983480" h="4165600">
                  <a:moveTo>
                    <a:pt x="4537710" y="1230630"/>
                  </a:moveTo>
                  <a:cubicBezTo>
                    <a:pt x="4786630" y="1244600"/>
                    <a:pt x="4983480" y="1416050"/>
                    <a:pt x="4980940" y="1680210"/>
                  </a:cubicBezTo>
                  <a:cubicBezTo>
                    <a:pt x="4978400" y="1931670"/>
                    <a:pt x="4773930" y="2134870"/>
                    <a:pt x="4521200" y="2134870"/>
                  </a:cubicBezTo>
                  <a:cubicBezTo>
                    <a:pt x="4309109" y="2160270"/>
                    <a:pt x="3896359" y="2302510"/>
                    <a:pt x="4067809" y="2602230"/>
                  </a:cubicBezTo>
                  <a:cubicBezTo>
                    <a:pt x="4150359" y="2747010"/>
                    <a:pt x="4258309" y="2820670"/>
                    <a:pt x="4262119" y="3002280"/>
                  </a:cubicBezTo>
                  <a:cubicBezTo>
                    <a:pt x="4268469" y="3300730"/>
                    <a:pt x="3977639" y="3577590"/>
                    <a:pt x="3675379" y="3503930"/>
                  </a:cubicBezTo>
                  <a:cubicBezTo>
                    <a:pt x="3590289" y="3483610"/>
                    <a:pt x="3510279" y="3441700"/>
                    <a:pt x="3430269" y="3408680"/>
                  </a:cubicBezTo>
                  <a:cubicBezTo>
                    <a:pt x="3075939" y="3260090"/>
                    <a:pt x="2683509" y="3318510"/>
                    <a:pt x="2367279" y="3531870"/>
                  </a:cubicBezTo>
                  <a:cubicBezTo>
                    <a:pt x="2100579" y="3710941"/>
                    <a:pt x="1904999" y="3990341"/>
                    <a:pt x="1581149" y="4075430"/>
                  </a:cubicBezTo>
                  <a:cubicBezTo>
                    <a:pt x="1236979" y="4165600"/>
                    <a:pt x="855979" y="4089400"/>
                    <a:pt x="582929" y="3858260"/>
                  </a:cubicBezTo>
                  <a:cubicBezTo>
                    <a:pt x="349249" y="3657600"/>
                    <a:pt x="199389" y="3355340"/>
                    <a:pt x="201929" y="3048000"/>
                  </a:cubicBezTo>
                  <a:cubicBezTo>
                    <a:pt x="204469" y="2724150"/>
                    <a:pt x="365759" y="2429510"/>
                    <a:pt x="425449" y="2115820"/>
                  </a:cubicBezTo>
                  <a:cubicBezTo>
                    <a:pt x="459739" y="1931670"/>
                    <a:pt x="459739" y="1732280"/>
                    <a:pt x="393699" y="1554480"/>
                  </a:cubicBezTo>
                  <a:cubicBezTo>
                    <a:pt x="326390" y="1377950"/>
                    <a:pt x="177800" y="1267460"/>
                    <a:pt x="90170" y="1104900"/>
                  </a:cubicBezTo>
                  <a:cubicBezTo>
                    <a:pt x="33020" y="999490"/>
                    <a:pt x="0" y="877570"/>
                    <a:pt x="0" y="749300"/>
                  </a:cubicBezTo>
                  <a:cubicBezTo>
                    <a:pt x="0" y="335280"/>
                    <a:pt x="335280" y="0"/>
                    <a:pt x="749300" y="0"/>
                  </a:cubicBezTo>
                  <a:cubicBezTo>
                    <a:pt x="866140" y="0"/>
                    <a:pt x="982980" y="27940"/>
                    <a:pt x="1087120" y="80010"/>
                  </a:cubicBezTo>
                  <a:cubicBezTo>
                    <a:pt x="1272540" y="173990"/>
                    <a:pt x="1386840" y="354330"/>
                    <a:pt x="1570990" y="452120"/>
                  </a:cubicBezTo>
                  <a:cubicBezTo>
                    <a:pt x="1879600" y="615950"/>
                    <a:pt x="2148840" y="523240"/>
                    <a:pt x="2468880" y="466090"/>
                  </a:cubicBezTo>
                  <a:cubicBezTo>
                    <a:pt x="2672080" y="429260"/>
                    <a:pt x="2931160" y="431800"/>
                    <a:pt x="3117850" y="532130"/>
                  </a:cubicBezTo>
                  <a:cubicBezTo>
                    <a:pt x="3272790" y="614680"/>
                    <a:pt x="3361690" y="786130"/>
                    <a:pt x="3441700" y="934720"/>
                  </a:cubicBezTo>
                  <a:cubicBezTo>
                    <a:pt x="3662680" y="1341120"/>
                    <a:pt x="4132580" y="1210310"/>
                    <a:pt x="4523740" y="1229360"/>
                  </a:cubicBezTo>
                  <a:cubicBezTo>
                    <a:pt x="4530090" y="1229360"/>
                    <a:pt x="4533900" y="1230630"/>
                    <a:pt x="4537710" y="1230630"/>
                  </a:cubicBezTo>
                  <a:close/>
                </a:path>
              </a:pathLst>
            </a:custGeom>
            <a:solidFill>
              <a:srgbClr val="7ED957"/>
            </a:solidFill>
            <a:ln w="12700">
              <a:solidFill>
                <a:srgbClr val="000000"/>
              </a:solidFill>
            </a:ln>
          </p:spPr>
        </p:sp>
      </p:grpSp>
      <p:grpSp>
        <p:nvGrpSpPr>
          <p:cNvPr id="6" name="Group 6"/>
          <p:cNvGrpSpPr>
            <a:grpSpLocks noChangeAspect="1"/>
          </p:cNvGrpSpPr>
          <p:nvPr/>
        </p:nvGrpSpPr>
        <p:grpSpPr>
          <a:xfrm>
            <a:off x="11211010" y="-1260937"/>
            <a:ext cx="11497177" cy="9610281"/>
            <a:chOff x="0" y="0"/>
            <a:chExt cx="4983480" cy="4165600"/>
          </a:xfrm>
        </p:grpSpPr>
        <p:sp>
          <p:nvSpPr>
            <p:cNvPr id="7" name="Freeform 7"/>
            <p:cNvSpPr/>
            <p:nvPr/>
          </p:nvSpPr>
          <p:spPr>
            <a:xfrm>
              <a:off x="0" y="0"/>
              <a:ext cx="4983480" cy="4165600"/>
            </a:xfrm>
            <a:custGeom>
              <a:avLst/>
              <a:gdLst/>
              <a:ahLst/>
              <a:cxnLst/>
              <a:rect l="l" t="t" r="r" b="b"/>
              <a:pathLst>
                <a:path w="4983480" h="4165600">
                  <a:moveTo>
                    <a:pt x="4537710" y="1230630"/>
                  </a:moveTo>
                  <a:cubicBezTo>
                    <a:pt x="4786630" y="1244600"/>
                    <a:pt x="4983480" y="1416050"/>
                    <a:pt x="4980940" y="1680210"/>
                  </a:cubicBezTo>
                  <a:cubicBezTo>
                    <a:pt x="4978400" y="1931670"/>
                    <a:pt x="4773930" y="2134870"/>
                    <a:pt x="4521200" y="2134870"/>
                  </a:cubicBezTo>
                  <a:cubicBezTo>
                    <a:pt x="4309109" y="2160270"/>
                    <a:pt x="3896359" y="2302510"/>
                    <a:pt x="4067809" y="2602230"/>
                  </a:cubicBezTo>
                  <a:cubicBezTo>
                    <a:pt x="4150359" y="2747010"/>
                    <a:pt x="4258309" y="2820670"/>
                    <a:pt x="4262119" y="3002280"/>
                  </a:cubicBezTo>
                  <a:cubicBezTo>
                    <a:pt x="4268469" y="3300730"/>
                    <a:pt x="3977639" y="3577590"/>
                    <a:pt x="3675379" y="3503930"/>
                  </a:cubicBezTo>
                  <a:cubicBezTo>
                    <a:pt x="3590289" y="3483610"/>
                    <a:pt x="3510279" y="3441700"/>
                    <a:pt x="3430269" y="3408680"/>
                  </a:cubicBezTo>
                  <a:cubicBezTo>
                    <a:pt x="3075939" y="3260090"/>
                    <a:pt x="2683509" y="3318510"/>
                    <a:pt x="2367279" y="3531870"/>
                  </a:cubicBezTo>
                  <a:cubicBezTo>
                    <a:pt x="2100579" y="3710941"/>
                    <a:pt x="1904999" y="3990341"/>
                    <a:pt x="1581149" y="4075430"/>
                  </a:cubicBezTo>
                  <a:cubicBezTo>
                    <a:pt x="1236979" y="4165600"/>
                    <a:pt x="855979" y="4089400"/>
                    <a:pt x="582929" y="3858260"/>
                  </a:cubicBezTo>
                  <a:cubicBezTo>
                    <a:pt x="349249" y="3657600"/>
                    <a:pt x="199389" y="3355340"/>
                    <a:pt x="201929" y="3048000"/>
                  </a:cubicBezTo>
                  <a:cubicBezTo>
                    <a:pt x="204469" y="2724150"/>
                    <a:pt x="365759" y="2429510"/>
                    <a:pt x="425449" y="2115820"/>
                  </a:cubicBezTo>
                  <a:cubicBezTo>
                    <a:pt x="459739" y="1931670"/>
                    <a:pt x="459739" y="1732280"/>
                    <a:pt x="393699" y="1554480"/>
                  </a:cubicBezTo>
                  <a:cubicBezTo>
                    <a:pt x="326390" y="1377950"/>
                    <a:pt x="177800" y="1267460"/>
                    <a:pt x="90170" y="1104900"/>
                  </a:cubicBezTo>
                  <a:cubicBezTo>
                    <a:pt x="33020" y="999490"/>
                    <a:pt x="0" y="877570"/>
                    <a:pt x="0" y="749300"/>
                  </a:cubicBezTo>
                  <a:cubicBezTo>
                    <a:pt x="0" y="335280"/>
                    <a:pt x="335280" y="0"/>
                    <a:pt x="749300" y="0"/>
                  </a:cubicBezTo>
                  <a:cubicBezTo>
                    <a:pt x="866140" y="0"/>
                    <a:pt x="982980" y="27940"/>
                    <a:pt x="1087120" y="80010"/>
                  </a:cubicBezTo>
                  <a:cubicBezTo>
                    <a:pt x="1272540" y="173990"/>
                    <a:pt x="1386840" y="354330"/>
                    <a:pt x="1570990" y="452120"/>
                  </a:cubicBezTo>
                  <a:cubicBezTo>
                    <a:pt x="1879600" y="615950"/>
                    <a:pt x="2148840" y="523240"/>
                    <a:pt x="2468880" y="466090"/>
                  </a:cubicBezTo>
                  <a:cubicBezTo>
                    <a:pt x="2672080" y="429260"/>
                    <a:pt x="2931160" y="431800"/>
                    <a:pt x="3117850" y="532130"/>
                  </a:cubicBezTo>
                  <a:cubicBezTo>
                    <a:pt x="3272790" y="614680"/>
                    <a:pt x="3361690" y="786130"/>
                    <a:pt x="3441700" y="934720"/>
                  </a:cubicBezTo>
                  <a:cubicBezTo>
                    <a:pt x="3662680" y="1341120"/>
                    <a:pt x="4132580" y="1210310"/>
                    <a:pt x="4523740" y="1229360"/>
                  </a:cubicBezTo>
                  <a:cubicBezTo>
                    <a:pt x="4530090" y="1229360"/>
                    <a:pt x="4533900" y="1230630"/>
                    <a:pt x="4537710" y="1230630"/>
                  </a:cubicBezTo>
                  <a:close/>
                </a:path>
              </a:pathLst>
            </a:custGeom>
            <a:blipFill>
              <a:blip r:embed="rId5"/>
              <a:stretch>
                <a:fillRect l="-12036" r="-12036"/>
              </a:stretch>
            </a:blipFill>
          </p:spPr>
        </p:sp>
      </p:grpSp>
      <p:pic>
        <p:nvPicPr>
          <p:cNvPr id="8" name="Picture 8"/>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946330" flipH="1" flipV="1">
            <a:off x="-1717774" y="8101023"/>
            <a:ext cx="5492949" cy="4833206"/>
          </a:xfrm>
          <a:prstGeom prst="rect">
            <a:avLst/>
          </a:prstGeom>
        </p:spPr>
      </p:pic>
      <p:grpSp>
        <p:nvGrpSpPr>
          <p:cNvPr id="9" name="Group 9"/>
          <p:cNvGrpSpPr>
            <a:grpSpLocks noChangeAspect="1"/>
          </p:cNvGrpSpPr>
          <p:nvPr/>
        </p:nvGrpSpPr>
        <p:grpSpPr>
          <a:xfrm>
            <a:off x="9706318" y="3762407"/>
            <a:ext cx="5117342" cy="4925486"/>
            <a:chOff x="30480" y="591820"/>
            <a:chExt cx="12736830" cy="12259310"/>
          </a:xfrm>
        </p:grpSpPr>
        <p:sp>
          <p:nvSpPr>
            <p:cNvPr id="10" name="Freeform 10"/>
            <p:cNvSpPr/>
            <p:nvPr/>
          </p:nvSpPr>
          <p:spPr>
            <a:xfrm>
              <a:off x="30480" y="591820"/>
              <a:ext cx="12736830" cy="12259310"/>
            </a:xfrm>
            <a:custGeom>
              <a:avLst/>
              <a:gdLst/>
              <a:ahLst/>
              <a:cxnLst/>
              <a:rect l="l" t="t" r="r" b="b"/>
              <a:pathLst>
                <a:path w="12736830" h="12259310">
                  <a:moveTo>
                    <a:pt x="11925300" y="4271010"/>
                  </a:moveTo>
                  <a:cubicBezTo>
                    <a:pt x="10819131" y="2120900"/>
                    <a:pt x="8590281" y="544830"/>
                    <a:pt x="6215380" y="297180"/>
                  </a:cubicBezTo>
                  <a:cubicBezTo>
                    <a:pt x="4277360" y="0"/>
                    <a:pt x="3002280" y="913130"/>
                    <a:pt x="1960880" y="2170430"/>
                  </a:cubicBezTo>
                  <a:cubicBezTo>
                    <a:pt x="919480" y="3427730"/>
                    <a:pt x="365760" y="5030470"/>
                    <a:pt x="142240" y="6647180"/>
                  </a:cubicBezTo>
                  <a:cubicBezTo>
                    <a:pt x="24130" y="7500620"/>
                    <a:pt x="0" y="8406130"/>
                    <a:pt x="361950" y="9188450"/>
                  </a:cubicBezTo>
                  <a:cubicBezTo>
                    <a:pt x="820420" y="10180319"/>
                    <a:pt x="1822450" y="10811510"/>
                    <a:pt x="2842260" y="11203940"/>
                  </a:cubicBezTo>
                  <a:cubicBezTo>
                    <a:pt x="5585460" y="12259310"/>
                    <a:pt x="8953500" y="11850370"/>
                    <a:pt x="11088370" y="9828530"/>
                  </a:cubicBezTo>
                  <a:cubicBezTo>
                    <a:pt x="11756390" y="9196070"/>
                    <a:pt x="12303760" y="8403590"/>
                    <a:pt x="12499340" y="7504430"/>
                  </a:cubicBezTo>
                  <a:cubicBezTo>
                    <a:pt x="12736830" y="6413500"/>
                    <a:pt x="12435840" y="5264150"/>
                    <a:pt x="11925300" y="4271010"/>
                  </a:cubicBezTo>
                  <a:close/>
                </a:path>
              </a:pathLst>
            </a:custGeom>
            <a:solidFill>
              <a:srgbClr val="7ED957"/>
            </a:solidFill>
            <a:ln w="12700">
              <a:solidFill>
                <a:srgbClr val="000000"/>
              </a:solidFill>
            </a:ln>
          </p:spPr>
        </p:sp>
      </p:grpSp>
      <p:grpSp>
        <p:nvGrpSpPr>
          <p:cNvPr id="11" name="Group 11"/>
          <p:cNvGrpSpPr>
            <a:grpSpLocks noChangeAspect="1"/>
          </p:cNvGrpSpPr>
          <p:nvPr/>
        </p:nvGrpSpPr>
        <p:grpSpPr>
          <a:xfrm>
            <a:off x="9905140" y="3953775"/>
            <a:ext cx="4719698" cy="4542751"/>
            <a:chOff x="30480" y="591820"/>
            <a:chExt cx="12736830" cy="12259310"/>
          </a:xfrm>
        </p:grpSpPr>
        <p:sp>
          <p:nvSpPr>
            <p:cNvPr id="12" name="Freeform 12"/>
            <p:cNvSpPr/>
            <p:nvPr/>
          </p:nvSpPr>
          <p:spPr>
            <a:xfrm>
              <a:off x="30480" y="591820"/>
              <a:ext cx="12736830" cy="12259310"/>
            </a:xfrm>
            <a:custGeom>
              <a:avLst/>
              <a:gdLst/>
              <a:ahLst/>
              <a:cxnLst/>
              <a:rect l="l" t="t" r="r" b="b"/>
              <a:pathLst>
                <a:path w="12736830" h="12259310">
                  <a:moveTo>
                    <a:pt x="11925300" y="4271010"/>
                  </a:moveTo>
                  <a:cubicBezTo>
                    <a:pt x="10819131" y="2120900"/>
                    <a:pt x="8590281" y="544830"/>
                    <a:pt x="6215380" y="297180"/>
                  </a:cubicBezTo>
                  <a:cubicBezTo>
                    <a:pt x="4277360" y="0"/>
                    <a:pt x="3002280" y="913130"/>
                    <a:pt x="1960880" y="2170430"/>
                  </a:cubicBezTo>
                  <a:cubicBezTo>
                    <a:pt x="919480" y="3427730"/>
                    <a:pt x="365760" y="5030470"/>
                    <a:pt x="142240" y="6647180"/>
                  </a:cubicBezTo>
                  <a:cubicBezTo>
                    <a:pt x="24130" y="7500620"/>
                    <a:pt x="0" y="8406130"/>
                    <a:pt x="361950" y="9188450"/>
                  </a:cubicBezTo>
                  <a:cubicBezTo>
                    <a:pt x="820420" y="10180319"/>
                    <a:pt x="1822450" y="10811510"/>
                    <a:pt x="2842260" y="11203940"/>
                  </a:cubicBezTo>
                  <a:cubicBezTo>
                    <a:pt x="5585460" y="12259310"/>
                    <a:pt x="8953500" y="11850370"/>
                    <a:pt x="11088370" y="9828530"/>
                  </a:cubicBezTo>
                  <a:cubicBezTo>
                    <a:pt x="11756390" y="9196070"/>
                    <a:pt x="12303760" y="8403590"/>
                    <a:pt x="12499340" y="7504430"/>
                  </a:cubicBezTo>
                  <a:cubicBezTo>
                    <a:pt x="12736830" y="6413500"/>
                    <a:pt x="12435840" y="5264150"/>
                    <a:pt x="11925300" y="4271010"/>
                  </a:cubicBezTo>
                  <a:close/>
                </a:path>
              </a:pathLst>
            </a:custGeom>
            <a:blipFill>
              <a:blip r:embed="rId6"/>
              <a:stretch>
                <a:fillRect l="-29185" t="-5134" r="243" b="5134"/>
              </a:stretch>
            </a:blipFill>
          </p:spPr>
        </p:sp>
      </p:grpSp>
      <p:sp>
        <p:nvSpPr>
          <p:cNvPr id="13" name="TextBox 13"/>
          <p:cNvSpPr txBox="1"/>
          <p:nvPr/>
        </p:nvSpPr>
        <p:spPr>
          <a:xfrm>
            <a:off x="480701" y="650274"/>
            <a:ext cx="4145614" cy="871152"/>
          </a:xfrm>
          <a:prstGeom prst="rect">
            <a:avLst/>
          </a:prstGeom>
        </p:spPr>
        <p:txBody>
          <a:bodyPr lIns="0" tIns="0" rIns="0" bIns="0" rtlCol="0" anchor="t">
            <a:spAutoFit/>
          </a:bodyPr>
          <a:lstStyle/>
          <a:p>
            <a:pPr>
              <a:lnSpc>
                <a:spcPts val="6490"/>
              </a:lnSpc>
            </a:pPr>
            <a:r>
              <a:rPr lang="en-US" sz="6490">
                <a:solidFill>
                  <a:srgbClr val="7ED957"/>
                </a:solidFill>
                <a:latin typeface="Roboto Condensed Bold"/>
              </a:rPr>
              <a:t>Artinya?</a:t>
            </a:r>
          </a:p>
        </p:txBody>
      </p:sp>
      <p:sp>
        <p:nvSpPr>
          <p:cNvPr id="14" name="TextBox 14"/>
          <p:cNvSpPr txBox="1"/>
          <p:nvPr/>
        </p:nvSpPr>
        <p:spPr>
          <a:xfrm>
            <a:off x="480701" y="2141220"/>
            <a:ext cx="8944131" cy="6318885"/>
          </a:xfrm>
          <a:prstGeom prst="rect">
            <a:avLst/>
          </a:prstGeom>
        </p:spPr>
        <p:txBody>
          <a:bodyPr lIns="0" tIns="0" rIns="0" bIns="0" rtlCol="0" anchor="t">
            <a:spAutoFit/>
          </a:bodyPr>
          <a:lstStyle/>
          <a:p>
            <a:pPr algn="just">
              <a:lnSpc>
                <a:spcPts val="2939"/>
              </a:lnSpc>
            </a:pPr>
            <a:r>
              <a:rPr lang="en-US" sz="2099">
                <a:solidFill>
                  <a:srgbClr val="FFFFFF"/>
                </a:solidFill>
                <a:latin typeface="Poppins"/>
              </a:rPr>
              <a:t>Jumlah sekolah, guru, dan siswa SLB pada suatu wilayah tidak pasti mempengaruhi angka siswa SLB putus sekolah.</a:t>
            </a:r>
          </a:p>
          <a:p>
            <a:pPr algn="just">
              <a:lnSpc>
                <a:spcPts val="2939"/>
              </a:lnSpc>
            </a:pPr>
            <a:endParaRPr lang="en-US" sz="2099">
              <a:solidFill>
                <a:srgbClr val="FFFFFF"/>
              </a:solidFill>
              <a:latin typeface="Poppins"/>
            </a:endParaRPr>
          </a:p>
          <a:p>
            <a:pPr algn="just">
              <a:lnSpc>
                <a:spcPts val="2939"/>
              </a:lnSpc>
            </a:pPr>
            <a:r>
              <a:rPr lang="en-US" sz="2099">
                <a:solidFill>
                  <a:srgbClr val="FFFFFF"/>
                </a:solidFill>
                <a:latin typeface="Poppins"/>
              </a:rPr>
              <a:t>Provinsi Aceh dan SulTra yang memiliki angka siswa SLB putus sekolah tinggi, memiliki jumlah sekolah, guru, dan siswa yang masih tergolong cukup seimbang.</a:t>
            </a:r>
          </a:p>
          <a:p>
            <a:pPr algn="just">
              <a:lnSpc>
                <a:spcPts val="2939"/>
              </a:lnSpc>
            </a:pPr>
            <a:endParaRPr lang="en-US" sz="2099">
              <a:solidFill>
                <a:srgbClr val="FFFFFF"/>
              </a:solidFill>
              <a:latin typeface="Poppins"/>
            </a:endParaRPr>
          </a:p>
          <a:p>
            <a:pPr algn="just">
              <a:lnSpc>
                <a:spcPts val="2939"/>
              </a:lnSpc>
            </a:pPr>
            <a:r>
              <a:rPr lang="en-US" sz="2099">
                <a:solidFill>
                  <a:srgbClr val="FFFFFF"/>
                </a:solidFill>
                <a:latin typeface="Poppins"/>
              </a:rPr>
              <a:t>Sementara Provinsi Papua Barat yang memiliki angka siswa SLB putus sekolah terendah atau tidak ada, justru memiliki jumlah sekolah, guru, dan siswa yang sangat sedikit.</a:t>
            </a:r>
          </a:p>
          <a:p>
            <a:pPr algn="just">
              <a:lnSpc>
                <a:spcPts val="2939"/>
              </a:lnSpc>
            </a:pPr>
            <a:endParaRPr lang="en-US" sz="2099">
              <a:solidFill>
                <a:srgbClr val="FFFFFF"/>
              </a:solidFill>
              <a:latin typeface="Poppins"/>
            </a:endParaRPr>
          </a:p>
          <a:p>
            <a:pPr algn="just">
              <a:lnSpc>
                <a:spcPts val="2939"/>
              </a:lnSpc>
            </a:pPr>
            <a:r>
              <a:rPr lang="en-US" sz="2099">
                <a:solidFill>
                  <a:srgbClr val="FFFFFF"/>
                </a:solidFill>
                <a:latin typeface="Poppins"/>
              </a:rPr>
              <a:t>Hal ini pastinya dipengaruhi oleh faktor lain seperti Kurangnya dukungan dari lingkungan sekitar, Kurangnya dukungan dari lembaga pendidikan, Masalah kesehatan mental, Kesulitan akademis, dan Keterbatasan finansial. Yang mana faktor tersebut dapat dipastikan dengan Analisis Diagnostik untuk penelitian lebih lanjut.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flipH="1" flipV="1">
            <a:off x="14969898" y="6316458"/>
            <a:ext cx="6636203" cy="5839147"/>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3961655" flipH="1" flipV="1">
            <a:off x="-2391668" y="-1540996"/>
            <a:ext cx="7959136" cy="7003186"/>
          </a:xfrm>
          <a:prstGeom prst="rect">
            <a:avLst/>
          </a:prstGeom>
        </p:spPr>
      </p:pic>
      <p:sp>
        <p:nvSpPr>
          <p:cNvPr id="5" name="TextBox 5"/>
          <p:cNvSpPr txBox="1"/>
          <p:nvPr/>
        </p:nvSpPr>
        <p:spPr>
          <a:xfrm>
            <a:off x="476932" y="5036505"/>
            <a:ext cx="5375958" cy="721979"/>
          </a:xfrm>
          <a:prstGeom prst="rect">
            <a:avLst/>
          </a:prstGeom>
        </p:spPr>
        <p:txBody>
          <a:bodyPr lIns="0" tIns="0" rIns="0" bIns="0" rtlCol="0" anchor="t">
            <a:spAutoFit/>
          </a:bodyPr>
          <a:lstStyle/>
          <a:p>
            <a:pPr>
              <a:lnSpc>
                <a:spcPts val="5382"/>
              </a:lnSpc>
            </a:pPr>
            <a:r>
              <a:rPr lang="en-US" sz="5382" dirty="0" err="1">
                <a:solidFill>
                  <a:srgbClr val="7ED957"/>
                </a:solidFill>
                <a:latin typeface="Roboto Condensed Bold"/>
              </a:rPr>
              <a:t>Analisis</a:t>
            </a:r>
            <a:r>
              <a:rPr lang="en-US" sz="5382" dirty="0">
                <a:solidFill>
                  <a:srgbClr val="7ED957"/>
                </a:solidFill>
                <a:latin typeface="Roboto Condensed Bold"/>
              </a:rPr>
              <a:t> </a:t>
            </a:r>
            <a:r>
              <a:rPr lang="en-US" sz="5382" dirty="0" err="1">
                <a:solidFill>
                  <a:srgbClr val="7ED957"/>
                </a:solidFill>
                <a:latin typeface="Roboto Condensed Bold"/>
              </a:rPr>
              <a:t>Preskriptif</a:t>
            </a:r>
            <a:endParaRPr lang="en-US" sz="5382" dirty="0">
              <a:solidFill>
                <a:srgbClr val="7ED957"/>
              </a:solidFill>
              <a:latin typeface="Roboto Condensed Bold"/>
            </a:endParaRPr>
          </a:p>
        </p:txBody>
      </p:sp>
      <p:sp>
        <p:nvSpPr>
          <p:cNvPr id="6" name="TextBox 6"/>
          <p:cNvSpPr txBox="1"/>
          <p:nvPr/>
        </p:nvSpPr>
        <p:spPr>
          <a:xfrm>
            <a:off x="476932" y="1577321"/>
            <a:ext cx="17063854" cy="3030701"/>
          </a:xfrm>
          <a:prstGeom prst="rect">
            <a:avLst/>
          </a:prstGeom>
        </p:spPr>
        <p:txBody>
          <a:bodyPr lIns="0" tIns="0" rIns="0" bIns="0" rtlCol="0" anchor="t">
            <a:spAutoFit/>
          </a:bodyPr>
          <a:lstStyle/>
          <a:p>
            <a:pPr algn="just">
              <a:lnSpc>
                <a:spcPts val="3417"/>
              </a:lnSpc>
            </a:pPr>
            <a:r>
              <a:rPr lang="en-US" sz="2440" dirty="0">
                <a:solidFill>
                  <a:srgbClr val="FFFFFF"/>
                </a:solidFill>
                <a:latin typeface="Poppins"/>
              </a:rPr>
              <a:t>Dari </a:t>
            </a:r>
            <a:r>
              <a:rPr lang="en-US" sz="2440" dirty="0" err="1">
                <a:solidFill>
                  <a:srgbClr val="FFFFFF"/>
                </a:solidFill>
                <a:latin typeface="Poppins"/>
              </a:rPr>
              <a:t>ketiga</a:t>
            </a:r>
            <a:r>
              <a:rPr lang="en-US" sz="2440" dirty="0">
                <a:solidFill>
                  <a:srgbClr val="FFFFFF"/>
                </a:solidFill>
                <a:latin typeface="Poppins"/>
              </a:rPr>
              <a:t> </a:t>
            </a:r>
            <a:r>
              <a:rPr lang="en-US" sz="2440" dirty="0" err="1">
                <a:solidFill>
                  <a:srgbClr val="FFFFFF"/>
                </a:solidFill>
                <a:latin typeface="Poppins"/>
              </a:rPr>
              <a:t>sampel</a:t>
            </a:r>
            <a:r>
              <a:rPr lang="en-US" sz="2440" dirty="0">
                <a:solidFill>
                  <a:srgbClr val="FFFFFF"/>
                </a:solidFill>
                <a:latin typeface="Poppins"/>
              </a:rPr>
              <a:t> </a:t>
            </a:r>
            <a:r>
              <a:rPr lang="en-US" sz="2440" dirty="0" err="1">
                <a:solidFill>
                  <a:srgbClr val="FFFFFF"/>
                </a:solidFill>
                <a:latin typeface="Poppins"/>
              </a:rPr>
              <a:t>tersebut</a:t>
            </a:r>
            <a:r>
              <a:rPr lang="en-US" sz="2440" dirty="0">
                <a:solidFill>
                  <a:srgbClr val="FFFFFF"/>
                </a:solidFill>
                <a:latin typeface="Poppins"/>
              </a:rPr>
              <a:t> </a:t>
            </a:r>
            <a:r>
              <a:rPr lang="en-US" sz="2440" dirty="0" err="1">
                <a:solidFill>
                  <a:srgbClr val="FFFFFF"/>
                </a:solidFill>
                <a:latin typeface="Poppins"/>
              </a:rPr>
              <a:t>menunjukkan</a:t>
            </a:r>
            <a:r>
              <a:rPr lang="en-US" sz="2440" dirty="0">
                <a:solidFill>
                  <a:srgbClr val="FFFFFF"/>
                </a:solidFill>
                <a:latin typeface="Poppins"/>
              </a:rPr>
              <a:t> </a:t>
            </a:r>
            <a:r>
              <a:rPr lang="en-US" sz="2440" dirty="0" err="1">
                <a:solidFill>
                  <a:srgbClr val="FFFFFF"/>
                </a:solidFill>
                <a:latin typeface="Poppins"/>
              </a:rPr>
              <a:t>bahwa</a:t>
            </a:r>
            <a:r>
              <a:rPr lang="en-US" sz="2440" dirty="0">
                <a:solidFill>
                  <a:srgbClr val="FFFFFF"/>
                </a:solidFill>
                <a:latin typeface="Poppins"/>
              </a:rPr>
              <a:t> </a:t>
            </a:r>
            <a:r>
              <a:rPr lang="en-US" sz="2440" dirty="0" err="1">
                <a:solidFill>
                  <a:srgbClr val="FFFFFF"/>
                </a:solidFill>
                <a:latin typeface="Poppins"/>
              </a:rPr>
              <a:t>tidak</a:t>
            </a:r>
            <a:r>
              <a:rPr lang="en-US" sz="2440" dirty="0">
                <a:solidFill>
                  <a:srgbClr val="FFFFFF"/>
                </a:solidFill>
                <a:latin typeface="Poppins"/>
              </a:rPr>
              <a:t> </a:t>
            </a:r>
            <a:r>
              <a:rPr lang="en-US" sz="2440" dirty="0" err="1">
                <a:solidFill>
                  <a:srgbClr val="FFFFFF"/>
                </a:solidFill>
                <a:latin typeface="Poppins"/>
              </a:rPr>
              <a:t>selamanya</a:t>
            </a:r>
            <a:r>
              <a:rPr lang="en-US" sz="2440" dirty="0">
                <a:solidFill>
                  <a:srgbClr val="FFFFFF"/>
                </a:solidFill>
                <a:latin typeface="Poppins"/>
              </a:rPr>
              <a:t> </a:t>
            </a:r>
            <a:r>
              <a:rPr lang="en-US" sz="2440" dirty="0" err="1">
                <a:solidFill>
                  <a:srgbClr val="FFFFFF"/>
                </a:solidFill>
                <a:latin typeface="Poppins"/>
              </a:rPr>
              <a:t>jumlah</a:t>
            </a:r>
            <a:r>
              <a:rPr lang="en-US" sz="2440" dirty="0">
                <a:solidFill>
                  <a:srgbClr val="FFFFFF"/>
                </a:solidFill>
                <a:latin typeface="Poppins"/>
              </a:rPr>
              <a:t> </a:t>
            </a:r>
            <a:r>
              <a:rPr lang="en-US" sz="2440" dirty="0" err="1">
                <a:solidFill>
                  <a:srgbClr val="FFFFFF"/>
                </a:solidFill>
                <a:latin typeface="Poppins"/>
              </a:rPr>
              <a:t>sekolah</a:t>
            </a:r>
            <a:r>
              <a:rPr lang="en-US" sz="2440" dirty="0">
                <a:solidFill>
                  <a:srgbClr val="FFFFFF"/>
                </a:solidFill>
                <a:latin typeface="Poppins"/>
              </a:rPr>
              <a:t>, guru, dan </a:t>
            </a:r>
            <a:r>
              <a:rPr lang="en-US" sz="2440" dirty="0" err="1">
                <a:solidFill>
                  <a:srgbClr val="FFFFFF"/>
                </a:solidFill>
                <a:latin typeface="Poppins"/>
              </a:rPr>
              <a:t>siswa</a:t>
            </a:r>
            <a:r>
              <a:rPr lang="en-US" sz="2440" dirty="0">
                <a:solidFill>
                  <a:srgbClr val="FFFFFF"/>
                </a:solidFill>
                <a:latin typeface="Poppins"/>
              </a:rPr>
              <a:t> yang </a:t>
            </a:r>
            <a:r>
              <a:rPr lang="en-US" sz="2440" dirty="0" err="1">
                <a:solidFill>
                  <a:srgbClr val="FFFFFF"/>
                </a:solidFill>
                <a:latin typeface="Poppins"/>
              </a:rPr>
              <a:t>menjadi</a:t>
            </a:r>
            <a:r>
              <a:rPr lang="en-US" sz="2440" dirty="0">
                <a:solidFill>
                  <a:srgbClr val="FFFFFF"/>
                </a:solidFill>
                <a:latin typeface="Poppins"/>
              </a:rPr>
              <a:t> </a:t>
            </a:r>
            <a:r>
              <a:rPr lang="en-US" sz="2440" dirty="0" err="1">
                <a:solidFill>
                  <a:srgbClr val="FFFFFF"/>
                </a:solidFill>
                <a:latin typeface="Poppins"/>
              </a:rPr>
              <a:t>faktor</a:t>
            </a:r>
            <a:r>
              <a:rPr lang="en-US" sz="2440" dirty="0">
                <a:solidFill>
                  <a:srgbClr val="FFFFFF"/>
                </a:solidFill>
                <a:latin typeface="Poppins"/>
              </a:rPr>
              <a:t> </a:t>
            </a:r>
            <a:r>
              <a:rPr lang="en-US" sz="2440" dirty="0" err="1">
                <a:solidFill>
                  <a:srgbClr val="FFFFFF"/>
                </a:solidFill>
                <a:latin typeface="Poppins"/>
              </a:rPr>
              <a:t>meningkatnya</a:t>
            </a:r>
            <a:r>
              <a:rPr lang="en-US" sz="2440" dirty="0">
                <a:solidFill>
                  <a:srgbClr val="FFFFFF"/>
                </a:solidFill>
                <a:latin typeface="Poppins"/>
              </a:rPr>
              <a:t> </a:t>
            </a:r>
            <a:r>
              <a:rPr lang="en-US" sz="2440" dirty="0" err="1">
                <a:solidFill>
                  <a:srgbClr val="FFFFFF"/>
                </a:solidFill>
                <a:latin typeface="Poppins"/>
              </a:rPr>
              <a:t>angka</a:t>
            </a:r>
            <a:r>
              <a:rPr lang="en-US" sz="2440" dirty="0">
                <a:solidFill>
                  <a:srgbClr val="FFFFFF"/>
                </a:solidFill>
                <a:latin typeface="Poppins"/>
              </a:rPr>
              <a:t> </a:t>
            </a:r>
            <a:r>
              <a:rPr lang="en-US" sz="2440" dirty="0" err="1">
                <a:solidFill>
                  <a:srgbClr val="FFFFFF"/>
                </a:solidFill>
                <a:latin typeface="Poppins"/>
              </a:rPr>
              <a:t>siswa</a:t>
            </a:r>
            <a:r>
              <a:rPr lang="en-US" sz="2440" dirty="0">
                <a:solidFill>
                  <a:srgbClr val="FFFFFF"/>
                </a:solidFill>
                <a:latin typeface="Poppins"/>
              </a:rPr>
              <a:t> SLB </a:t>
            </a:r>
            <a:r>
              <a:rPr lang="en-US" sz="2440" dirty="0" err="1">
                <a:solidFill>
                  <a:srgbClr val="FFFFFF"/>
                </a:solidFill>
                <a:latin typeface="Poppins"/>
              </a:rPr>
              <a:t>putus</a:t>
            </a:r>
            <a:r>
              <a:rPr lang="en-US" sz="2440" dirty="0">
                <a:solidFill>
                  <a:srgbClr val="FFFFFF"/>
                </a:solidFill>
                <a:latin typeface="Poppins"/>
              </a:rPr>
              <a:t> </a:t>
            </a:r>
            <a:r>
              <a:rPr lang="en-US" sz="2440" dirty="0" err="1">
                <a:solidFill>
                  <a:srgbClr val="FFFFFF"/>
                </a:solidFill>
                <a:latin typeface="Poppins"/>
              </a:rPr>
              <a:t>sekolah</a:t>
            </a:r>
            <a:r>
              <a:rPr lang="en-US" sz="2440" dirty="0">
                <a:solidFill>
                  <a:srgbClr val="FFFFFF"/>
                </a:solidFill>
                <a:latin typeface="Poppins"/>
              </a:rPr>
              <a:t>. </a:t>
            </a:r>
            <a:r>
              <a:rPr lang="en-US" sz="2440" dirty="0" err="1">
                <a:solidFill>
                  <a:srgbClr val="FFFFFF"/>
                </a:solidFill>
                <a:latin typeface="Poppins"/>
              </a:rPr>
              <a:t>Namun</a:t>
            </a:r>
            <a:r>
              <a:rPr lang="en-US" sz="2440" dirty="0">
                <a:solidFill>
                  <a:srgbClr val="FFFFFF"/>
                </a:solidFill>
                <a:latin typeface="Poppins"/>
              </a:rPr>
              <a:t>, </a:t>
            </a:r>
            <a:r>
              <a:rPr lang="en-US" sz="2440" dirty="0" err="1">
                <a:solidFill>
                  <a:srgbClr val="FFFFFF"/>
                </a:solidFill>
                <a:latin typeface="Poppins"/>
              </a:rPr>
              <a:t>tidak</a:t>
            </a:r>
            <a:r>
              <a:rPr lang="en-US" sz="2440" dirty="0">
                <a:solidFill>
                  <a:srgbClr val="FFFFFF"/>
                </a:solidFill>
                <a:latin typeface="Poppins"/>
              </a:rPr>
              <a:t> </a:t>
            </a:r>
            <a:r>
              <a:rPr lang="en-US" sz="2440" dirty="0" err="1">
                <a:solidFill>
                  <a:srgbClr val="FFFFFF"/>
                </a:solidFill>
                <a:latin typeface="Poppins"/>
              </a:rPr>
              <a:t>menutup</a:t>
            </a:r>
            <a:r>
              <a:rPr lang="en-US" sz="2440" dirty="0">
                <a:solidFill>
                  <a:srgbClr val="FFFFFF"/>
                </a:solidFill>
                <a:latin typeface="Poppins"/>
              </a:rPr>
              <a:t> </a:t>
            </a:r>
            <a:r>
              <a:rPr lang="en-US" sz="2440" dirty="0" err="1">
                <a:solidFill>
                  <a:srgbClr val="FFFFFF"/>
                </a:solidFill>
                <a:latin typeface="Poppins"/>
              </a:rPr>
              <a:t>kemungkinan</a:t>
            </a:r>
            <a:r>
              <a:rPr lang="en-US" sz="2440" dirty="0">
                <a:solidFill>
                  <a:srgbClr val="FFFFFF"/>
                </a:solidFill>
                <a:latin typeface="Poppins"/>
              </a:rPr>
              <a:t> </a:t>
            </a:r>
            <a:r>
              <a:rPr lang="en-US" sz="2440" dirty="0" err="1">
                <a:solidFill>
                  <a:srgbClr val="FFFFFF"/>
                </a:solidFill>
                <a:latin typeface="Poppins"/>
              </a:rPr>
              <a:t>kedepannya</a:t>
            </a:r>
            <a:r>
              <a:rPr lang="en-US" sz="2440" dirty="0">
                <a:solidFill>
                  <a:srgbClr val="FFFFFF"/>
                </a:solidFill>
                <a:latin typeface="Poppins"/>
              </a:rPr>
              <a:t> </a:t>
            </a:r>
            <a:r>
              <a:rPr lang="en-US" sz="2440" dirty="0" err="1">
                <a:solidFill>
                  <a:srgbClr val="FFFFFF"/>
                </a:solidFill>
                <a:latin typeface="Poppins"/>
              </a:rPr>
              <a:t>hal</a:t>
            </a:r>
            <a:r>
              <a:rPr lang="en-US" sz="2440" dirty="0">
                <a:solidFill>
                  <a:srgbClr val="FFFFFF"/>
                </a:solidFill>
                <a:latin typeface="Poppins"/>
              </a:rPr>
              <a:t> </a:t>
            </a:r>
            <a:r>
              <a:rPr lang="en-US" sz="2440" dirty="0" err="1">
                <a:solidFill>
                  <a:srgbClr val="FFFFFF"/>
                </a:solidFill>
                <a:latin typeface="Poppins"/>
              </a:rPr>
              <a:t>tersebut</a:t>
            </a:r>
            <a:r>
              <a:rPr lang="en-US" sz="2440" dirty="0">
                <a:solidFill>
                  <a:srgbClr val="FFFFFF"/>
                </a:solidFill>
                <a:latin typeface="Poppins"/>
              </a:rPr>
              <a:t> sangat </a:t>
            </a:r>
            <a:r>
              <a:rPr lang="en-US" sz="2440" dirty="0" err="1">
                <a:solidFill>
                  <a:srgbClr val="FFFFFF"/>
                </a:solidFill>
                <a:latin typeface="Poppins"/>
              </a:rPr>
              <a:t>mempengaruhi</a:t>
            </a:r>
            <a:r>
              <a:rPr lang="en-US" sz="2440" dirty="0">
                <a:solidFill>
                  <a:srgbClr val="FFFFFF"/>
                </a:solidFill>
                <a:latin typeface="Poppins"/>
              </a:rPr>
              <a:t>. Karena </a:t>
            </a:r>
            <a:r>
              <a:rPr lang="en-US" sz="2440" dirty="0" err="1">
                <a:solidFill>
                  <a:srgbClr val="FFFFFF"/>
                </a:solidFill>
                <a:latin typeface="Poppins"/>
              </a:rPr>
              <a:t>tidak</a:t>
            </a:r>
            <a:r>
              <a:rPr lang="en-US" sz="2440" dirty="0">
                <a:solidFill>
                  <a:srgbClr val="FFFFFF"/>
                </a:solidFill>
                <a:latin typeface="Poppins"/>
              </a:rPr>
              <a:t> </a:t>
            </a:r>
            <a:r>
              <a:rPr lang="en-US" sz="2440" dirty="0" err="1">
                <a:solidFill>
                  <a:srgbClr val="FFFFFF"/>
                </a:solidFill>
                <a:latin typeface="Poppins"/>
              </a:rPr>
              <a:t>setiap</a:t>
            </a:r>
            <a:r>
              <a:rPr lang="en-US" sz="2440" dirty="0">
                <a:solidFill>
                  <a:srgbClr val="FFFFFF"/>
                </a:solidFill>
                <a:latin typeface="Poppins"/>
              </a:rPr>
              <a:t> </a:t>
            </a:r>
            <a:r>
              <a:rPr lang="en-US" sz="2440" dirty="0" err="1">
                <a:solidFill>
                  <a:srgbClr val="FFFFFF"/>
                </a:solidFill>
                <a:latin typeface="Poppins"/>
              </a:rPr>
              <a:t>Provinsi</a:t>
            </a:r>
            <a:r>
              <a:rPr lang="en-US" sz="2440" dirty="0">
                <a:solidFill>
                  <a:srgbClr val="FFFFFF"/>
                </a:solidFill>
                <a:latin typeface="Poppins"/>
              </a:rPr>
              <a:t> </a:t>
            </a:r>
            <a:r>
              <a:rPr lang="en-US" sz="2440" dirty="0" err="1">
                <a:solidFill>
                  <a:srgbClr val="FFFFFF"/>
                </a:solidFill>
                <a:latin typeface="Poppins"/>
              </a:rPr>
              <a:t>memiliki</a:t>
            </a:r>
            <a:r>
              <a:rPr lang="en-US" sz="2440" dirty="0">
                <a:solidFill>
                  <a:srgbClr val="FFFFFF"/>
                </a:solidFill>
                <a:latin typeface="Poppins"/>
              </a:rPr>
              <a:t> </a:t>
            </a:r>
            <a:r>
              <a:rPr lang="en-US" sz="2440" dirty="0" err="1">
                <a:solidFill>
                  <a:srgbClr val="FFFFFF"/>
                </a:solidFill>
                <a:latin typeface="Poppins"/>
              </a:rPr>
              <a:t>sekolah</a:t>
            </a:r>
            <a:r>
              <a:rPr lang="en-US" sz="2440" dirty="0">
                <a:solidFill>
                  <a:srgbClr val="FFFFFF"/>
                </a:solidFill>
                <a:latin typeface="Poppins"/>
              </a:rPr>
              <a:t> </a:t>
            </a:r>
            <a:r>
              <a:rPr lang="en-US" sz="2440" dirty="0" err="1">
                <a:solidFill>
                  <a:srgbClr val="FFFFFF"/>
                </a:solidFill>
                <a:latin typeface="Poppins"/>
              </a:rPr>
              <a:t>dengan</a:t>
            </a:r>
            <a:r>
              <a:rPr lang="en-US" sz="2440" dirty="0">
                <a:solidFill>
                  <a:srgbClr val="FFFFFF"/>
                </a:solidFill>
                <a:latin typeface="Poppins"/>
              </a:rPr>
              <a:t> </a:t>
            </a:r>
            <a:r>
              <a:rPr lang="en-US" sz="2440" dirty="0" err="1">
                <a:solidFill>
                  <a:srgbClr val="FFFFFF"/>
                </a:solidFill>
                <a:latin typeface="Poppins"/>
              </a:rPr>
              <a:t>fasilitas</a:t>
            </a:r>
            <a:r>
              <a:rPr lang="en-US" sz="2440" dirty="0">
                <a:solidFill>
                  <a:srgbClr val="FFFFFF"/>
                </a:solidFill>
                <a:latin typeface="Poppins"/>
              </a:rPr>
              <a:t> </a:t>
            </a:r>
            <a:r>
              <a:rPr lang="en-US" sz="2440" dirty="0" err="1">
                <a:solidFill>
                  <a:srgbClr val="FFFFFF"/>
                </a:solidFill>
                <a:latin typeface="Poppins"/>
              </a:rPr>
              <a:t>sesuai</a:t>
            </a:r>
            <a:r>
              <a:rPr lang="en-US" sz="2440" dirty="0">
                <a:solidFill>
                  <a:srgbClr val="FFFFFF"/>
                </a:solidFill>
                <a:latin typeface="Poppins"/>
              </a:rPr>
              <a:t> </a:t>
            </a:r>
            <a:r>
              <a:rPr lang="en-US" sz="2440" dirty="0" err="1">
                <a:solidFill>
                  <a:srgbClr val="FFFFFF"/>
                </a:solidFill>
                <a:latin typeface="Poppins"/>
              </a:rPr>
              <a:t>standar</a:t>
            </a:r>
            <a:r>
              <a:rPr lang="en-US" sz="2440" dirty="0">
                <a:solidFill>
                  <a:srgbClr val="FFFFFF"/>
                </a:solidFill>
                <a:latin typeface="Poppins"/>
              </a:rPr>
              <a:t>, </a:t>
            </a:r>
            <a:r>
              <a:rPr lang="en-US" sz="2440" dirty="0" err="1">
                <a:solidFill>
                  <a:srgbClr val="FFFFFF"/>
                </a:solidFill>
                <a:latin typeface="Poppins"/>
              </a:rPr>
              <a:t>tenaga</a:t>
            </a:r>
            <a:r>
              <a:rPr lang="en-US" sz="2440" dirty="0">
                <a:solidFill>
                  <a:srgbClr val="FFFFFF"/>
                </a:solidFill>
                <a:latin typeface="Poppins"/>
              </a:rPr>
              <a:t> </a:t>
            </a:r>
            <a:r>
              <a:rPr lang="en-US" sz="2440" dirty="0" err="1">
                <a:solidFill>
                  <a:srgbClr val="FFFFFF"/>
                </a:solidFill>
                <a:latin typeface="Poppins"/>
              </a:rPr>
              <a:t>kerja</a:t>
            </a:r>
            <a:r>
              <a:rPr lang="en-US" sz="2440" dirty="0">
                <a:solidFill>
                  <a:srgbClr val="FFFFFF"/>
                </a:solidFill>
                <a:latin typeface="Poppins"/>
              </a:rPr>
              <a:t> </a:t>
            </a:r>
            <a:r>
              <a:rPr lang="en-US" sz="2440" dirty="0" err="1">
                <a:solidFill>
                  <a:srgbClr val="FFFFFF"/>
                </a:solidFill>
                <a:latin typeface="Poppins"/>
              </a:rPr>
              <a:t>didik</a:t>
            </a:r>
            <a:r>
              <a:rPr lang="en-US" sz="2440" dirty="0">
                <a:solidFill>
                  <a:srgbClr val="FFFFFF"/>
                </a:solidFill>
                <a:latin typeface="Poppins"/>
              </a:rPr>
              <a:t> yang </a:t>
            </a:r>
            <a:r>
              <a:rPr lang="en-US" sz="2440" dirty="0" err="1">
                <a:solidFill>
                  <a:srgbClr val="FFFFFF"/>
                </a:solidFill>
                <a:latin typeface="Poppins"/>
              </a:rPr>
              <a:t>bagus</a:t>
            </a:r>
            <a:r>
              <a:rPr lang="en-US" sz="2440" dirty="0">
                <a:solidFill>
                  <a:srgbClr val="FFFFFF"/>
                </a:solidFill>
                <a:latin typeface="Poppins"/>
              </a:rPr>
              <a:t> </a:t>
            </a:r>
            <a:r>
              <a:rPr lang="en-US" sz="2440" dirty="0" err="1">
                <a:solidFill>
                  <a:srgbClr val="FFFFFF"/>
                </a:solidFill>
                <a:latin typeface="Poppins"/>
              </a:rPr>
              <a:t>atau</a:t>
            </a:r>
            <a:r>
              <a:rPr lang="en-US" sz="2440" dirty="0">
                <a:solidFill>
                  <a:srgbClr val="FFFFFF"/>
                </a:solidFill>
                <a:latin typeface="Poppins"/>
              </a:rPr>
              <a:t> </a:t>
            </a:r>
            <a:r>
              <a:rPr lang="en-US" sz="2440" dirty="0" err="1">
                <a:solidFill>
                  <a:srgbClr val="FFFFFF"/>
                </a:solidFill>
                <a:latin typeface="Poppins"/>
              </a:rPr>
              <a:t>bahkan</a:t>
            </a:r>
            <a:r>
              <a:rPr lang="en-US" sz="2440" dirty="0">
                <a:solidFill>
                  <a:srgbClr val="FFFFFF"/>
                </a:solidFill>
                <a:latin typeface="Poppins"/>
              </a:rPr>
              <a:t> </a:t>
            </a:r>
            <a:r>
              <a:rPr lang="en-US" sz="2440" dirty="0" err="1">
                <a:solidFill>
                  <a:srgbClr val="FFFFFF"/>
                </a:solidFill>
                <a:latin typeface="Poppins"/>
              </a:rPr>
              <a:t>suatu</a:t>
            </a:r>
            <a:r>
              <a:rPr lang="en-US" sz="2440" dirty="0">
                <a:solidFill>
                  <a:srgbClr val="FFFFFF"/>
                </a:solidFill>
                <a:latin typeface="Poppins"/>
              </a:rPr>
              <a:t> </a:t>
            </a:r>
            <a:r>
              <a:rPr lang="en-US" sz="2440" dirty="0" err="1">
                <a:solidFill>
                  <a:srgbClr val="FFFFFF"/>
                </a:solidFill>
                <a:latin typeface="Poppins"/>
              </a:rPr>
              <a:t>saat</a:t>
            </a:r>
            <a:r>
              <a:rPr lang="en-US" sz="2440" dirty="0">
                <a:solidFill>
                  <a:srgbClr val="FFFFFF"/>
                </a:solidFill>
                <a:latin typeface="Poppins"/>
              </a:rPr>
              <a:t> </a:t>
            </a:r>
            <a:r>
              <a:rPr lang="en-US" sz="2440" dirty="0" err="1">
                <a:solidFill>
                  <a:srgbClr val="FFFFFF"/>
                </a:solidFill>
                <a:latin typeface="Poppins"/>
              </a:rPr>
              <a:t>meningkatnya</a:t>
            </a:r>
            <a:r>
              <a:rPr lang="en-US" sz="2440" dirty="0">
                <a:solidFill>
                  <a:srgbClr val="FFFFFF"/>
                </a:solidFill>
                <a:latin typeface="Poppins"/>
              </a:rPr>
              <a:t> </a:t>
            </a:r>
            <a:r>
              <a:rPr lang="en-US" sz="2440" dirty="0" err="1">
                <a:solidFill>
                  <a:srgbClr val="FFFFFF"/>
                </a:solidFill>
                <a:latin typeface="Poppins"/>
              </a:rPr>
              <a:t>jumlah</a:t>
            </a:r>
            <a:r>
              <a:rPr lang="en-US" sz="2440" dirty="0">
                <a:solidFill>
                  <a:srgbClr val="FFFFFF"/>
                </a:solidFill>
                <a:latin typeface="Poppins"/>
              </a:rPr>
              <a:t> </a:t>
            </a:r>
            <a:r>
              <a:rPr lang="en-US" sz="2440" dirty="0" err="1">
                <a:solidFill>
                  <a:srgbClr val="FFFFFF"/>
                </a:solidFill>
                <a:latin typeface="Poppins"/>
              </a:rPr>
              <a:t>siswa</a:t>
            </a:r>
            <a:r>
              <a:rPr lang="en-US" sz="2440" dirty="0">
                <a:solidFill>
                  <a:srgbClr val="FFFFFF"/>
                </a:solidFill>
                <a:latin typeface="Poppins"/>
              </a:rPr>
              <a:t> yang </a:t>
            </a:r>
            <a:r>
              <a:rPr lang="en-US" sz="2440" dirty="0" err="1">
                <a:solidFill>
                  <a:srgbClr val="FFFFFF"/>
                </a:solidFill>
                <a:latin typeface="Poppins"/>
              </a:rPr>
              <a:t>berkebutuhan</a:t>
            </a:r>
            <a:r>
              <a:rPr lang="en-US" sz="2440" dirty="0">
                <a:solidFill>
                  <a:srgbClr val="FFFFFF"/>
                </a:solidFill>
                <a:latin typeface="Poppins"/>
              </a:rPr>
              <a:t> </a:t>
            </a:r>
            <a:r>
              <a:rPr lang="en-US" sz="2440" dirty="0" err="1">
                <a:solidFill>
                  <a:srgbClr val="FFFFFF"/>
                </a:solidFill>
                <a:latin typeface="Poppins"/>
              </a:rPr>
              <a:t>khusus</a:t>
            </a:r>
            <a:r>
              <a:rPr lang="en-US" sz="2440" dirty="0">
                <a:solidFill>
                  <a:srgbClr val="FFFFFF"/>
                </a:solidFill>
                <a:latin typeface="Poppins"/>
              </a:rPr>
              <a:t> di </a:t>
            </a:r>
            <a:r>
              <a:rPr lang="en-US" sz="2440" dirty="0" err="1">
                <a:solidFill>
                  <a:srgbClr val="FFFFFF"/>
                </a:solidFill>
                <a:latin typeface="Poppins"/>
              </a:rPr>
              <a:t>Provinsi</a:t>
            </a:r>
            <a:r>
              <a:rPr lang="en-US" sz="2440" dirty="0">
                <a:solidFill>
                  <a:srgbClr val="FFFFFF"/>
                </a:solidFill>
                <a:latin typeface="Poppins"/>
              </a:rPr>
              <a:t> </a:t>
            </a:r>
            <a:r>
              <a:rPr lang="en-US" sz="2440" dirty="0" err="1">
                <a:solidFill>
                  <a:srgbClr val="FFFFFF"/>
                </a:solidFill>
                <a:latin typeface="Poppins"/>
              </a:rPr>
              <a:t>tersebut</a:t>
            </a:r>
            <a:r>
              <a:rPr lang="en-US" sz="2440" dirty="0">
                <a:solidFill>
                  <a:srgbClr val="FFFFFF"/>
                </a:solidFill>
                <a:latin typeface="Poppins"/>
              </a:rPr>
              <a:t>. Jika </a:t>
            </a:r>
            <a:r>
              <a:rPr lang="en-US" sz="2440" dirty="0" err="1">
                <a:solidFill>
                  <a:srgbClr val="FFFFFF"/>
                </a:solidFill>
                <a:latin typeface="Poppins"/>
              </a:rPr>
              <a:t>hal</a:t>
            </a:r>
            <a:r>
              <a:rPr lang="en-US" sz="2440" dirty="0">
                <a:solidFill>
                  <a:srgbClr val="FFFFFF"/>
                </a:solidFill>
                <a:latin typeface="Poppins"/>
              </a:rPr>
              <a:t> </a:t>
            </a:r>
            <a:r>
              <a:rPr lang="en-US" sz="2440" dirty="0" err="1">
                <a:solidFill>
                  <a:srgbClr val="FFFFFF"/>
                </a:solidFill>
                <a:latin typeface="Poppins"/>
              </a:rPr>
              <a:t>tersebut</a:t>
            </a:r>
            <a:r>
              <a:rPr lang="en-US" sz="2440" dirty="0">
                <a:solidFill>
                  <a:srgbClr val="FFFFFF"/>
                </a:solidFill>
                <a:latin typeface="Poppins"/>
              </a:rPr>
              <a:t> </a:t>
            </a:r>
            <a:r>
              <a:rPr lang="en-US" sz="2440" dirty="0" err="1">
                <a:solidFill>
                  <a:srgbClr val="FFFFFF"/>
                </a:solidFill>
                <a:latin typeface="Poppins"/>
              </a:rPr>
              <a:t>tidak</a:t>
            </a:r>
            <a:r>
              <a:rPr lang="en-US" sz="2440" dirty="0">
                <a:solidFill>
                  <a:srgbClr val="FFFFFF"/>
                </a:solidFill>
                <a:latin typeface="Poppins"/>
              </a:rPr>
              <a:t> </a:t>
            </a:r>
            <a:r>
              <a:rPr lang="en-US" sz="2440" dirty="0" err="1">
                <a:solidFill>
                  <a:srgbClr val="FFFFFF"/>
                </a:solidFill>
                <a:latin typeface="Poppins"/>
              </a:rPr>
              <a:t>dilakukan</a:t>
            </a:r>
            <a:r>
              <a:rPr lang="en-US" sz="2440" dirty="0">
                <a:solidFill>
                  <a:srgbClr val="FFFFFF"/>
                </a:solidFill>
                <a:latin typeface="Poppins"/>
              </a:rPr>
              <a:t> </a:t>
            </a:r>
            <a:r>
              <a:rPr lang="en-US" sz="2440" dirty="0" err="1">
                <a:solidFill>
                  <a:srgbClr val="FFFFFF"/>
                </a:solidFill>
                <a:latin typeface="Poppins"/>
              </a:rPr>
              <a:t>pencegahan</a:t>
            </a:r>
            <a:r>
              <a:rPr lang="en-US" sz="2440" dirty="0">
                <a:solidFill>
                  <a:srgbClr val="FFFFFF"/>
                </a:solidFill>
                <a:latin typeface="Poppins"/>
              </a:rPr>
              <a:t> </a:t>
            </a:r>
            <a:r>
              <a:rPr lang="en-US" sz="2440" dirty="0" err="1">
                <a:solidFill>
                  <a:srgbClr val="FFFFFF"/>
                </a:solidFill>
                <a:latin typeface="Poppins"/>
              </a:rPr>
              <a:t>akan</a:t>
            </a:r>
            <a:r>
              <a:rPr lang="en-US" sz="2440" dirty="0">
                <a:solidFill>
                  <a:srgbClr val="FFFFFF"/>
                </a:solidFill>
                <a:latin typeface="Poppins"/>
              </a:rPr>
              <a:t> </a:t>
            </a:r>
            <a:r>
              <a:rPr lang="en-US" sz="2440" dirty="0" err="1">
                <a:solidFill>
                  <a:srgbClr val="FFFFFF"/>
                </a:solidFill>
                <a:latin typeface="Poppins"/>
              </a:rPr>
              <a:t>berdampak</a:t>
            </a:r>
            <a:r>
              <a:rPr lang="en-US" sz="2440" dirty="0">
                <a:solidFill>
                  <a:srgbClr val="FFFFFF"/>
                </a:solidFill>
                <a:latin typeface="Poppins"/>
              </a:rPr>
              <a:t> </a:t>
            </a:r>
            <a:r>
              <a:rPr lang="en-US" sz="2440" dirty="0" err="1">
                <a:solidFill>
                  <a:srgbClr val="FFFFFF"/>
                </a:solidFill>
                <a:latin typeface="Poppins"/>
              </a:rPr>
              <a:t>besar</a:t>
            </a:r>
            <a:r>
              <a:rPr lang="en-US" sz="2440" dirty="0">
                <a:solidFill>
                  <a:srgbClr val="FFFFFF"/>
                </a:solidFill>
                <a:latin typeface="Poppins"/>
              </a:rPr>
              <a:t> </a:t>
            </a:r>
            <a:r>
              <a:rPr lang="en-US" sz="2440" dirty="0" err="1">
                <a:solidFill>
                  <a:srgbClr val="FFFFFF"/>
                </a:solidFill>
                <a:latin typeface="Poppins"/>
              </a:rPr>
              <a:t>bagi</a:t>
            </a:r>
            <a:r>
              <a:rPr lang="en-US" sz="2440" dirty="0">
                <a:solidFill>
                  <a:srgbClr val="FFFFFF"/>
                </a:solidFill>
                <a:latin typeface="Poppins"/>
              </a:rPr>
              <a:t> Pendidikan </a:t>
            </a:r>
            <a:r>
              <a:rPr lang="en-US" sz="2440" dirty="0" err="1">
                <a:solidFill>
                  <a:srgbClr val="FFFFFF"/>
                </a:solidFill>
                <a:latin typeface="Poppins"/>
              </a:rPr>
              <a:t>siswa</a:t>
            </a:r>
            <a:r>
              <a:rPr lang="en-US" sz="2440" dirty="0">
                <a:solidFill>
                  <a:srgbClr val="FFFFFF"/>
                </a:solidFill>
                <a:latin typeface="Poppins"/>
              </a:rPr>
              <a:t> yang </a:t>
            </a:r>
            <a:r>
              <a:rPr lang="en-US" sz="2440" dirty="0" err="1">
                <a:solidFill>
                  <a:srgbClr val="FFFFFF"/>
                </a:solidFill>
                <a:latin typeface="Poppins"/>
              </a:rPr>
              <a:t>berkebutuhan</a:t>
            </a:r>
            <a:r>
              <a:rPr lang="en-US" sz="2440" dirty="0">
                <a:solidFill>
                  <a:srgbClr val="FFFFFF"/>
                </a:solidFill>
                <a:latin typeface="Poppins"/>
              </a:rPr>
              <a:t> </a:t>
            </a:r>
            <a:r>
              <a:rPr lang="en-US" sz="2440" dirty="0" err="1">
                <a:solidFill>
                  <a:srgbClr val="FFFFFF"/>
                </a:solidFill>
                <a:latin typeface="Poppins"/>
              </a:rPr>
              <a:t>khusus</a:t>
            </a:r>
            <a:r>
              <a:rPr lang="en-US" sz="2440" dirty="0">
                <a:solidFill>
                  <a:srgbClr val="FFFFFF"/>
                </a:solidFill>
                <a:latin typeface="Poppins"/>
              </a:rPr>
              <a:t>, dan </a:t>
            </a:r>
            <a:r>
              <a:rPr lang="en-US" sz="2440" dirty="0" err="1">
                <a:solidFill>
                  <a:srgbClr val="FFFFFF"/>
                </a:solidFill>
                <a:latin typeface="Poppins"/>
              </a:rPr>
              <a:t>tentunya</a:t>
            </a:r>
            <a:r>
              <a:rPr lang="en-US" sz="2440" dirty="0">
                <a:solidFill>
                  <a:srgbClr val="FFFFFF"/>
                </a:solidFill>
                <a:latin typeface="Poppins"/>
              </a:rPr>
              <a:t> </a:t>
            </a:r>
            <a:r>
              <a:rPr lang="en-US" sz="2440" dirty="0" err="1">
                <a:solidFill>
                  <a:srgbClr val="FFFFFF"/>
                </a:solidFill>
                <a:latin typeface="Poppins"/>
              </a:rPr>
              <a:t>akan</a:t>
            </a:r>
            <a:r>
              <a:rPr lang="en-US" sz="2440" dirty="0">
                <a:solidFill>
                  <a:srgbClr val="FFFFFF"/>
                </a:solidFill>
                <a:latin typeface="Poppins"/>
              </a:rPr>
              <a:t> </a:t>
            </a:r>
            <a:r>
              <a:rPr lang="en-US" sz="2440" dirty="0" err="1">
                <a:solidFill>
                  <a:srgbClr val="FFFFFF"/>
                </a:solidFill>
                <a:latin typeface="Poppins"/>
              </a:rPr>
              <a:t>mengurangi</a:t>
            </a:r>
            <a:r>
              <a:rPr lang="en-US" sz="2440" dirty="0">
                <a:solidFill>
                  <a:srgbClr val="FFFFFF"/>
                </a:solidFill>
                <a:latin typeface="Poppins"/>
              </a:rPr>
              <a:t> SDM Indonesia </a:t>
            </a:r>
            <a:r>
              <a:rPr lang="en-US" sz="2440" dirty="0" err="1">
                <a:solidFill>
                  <a:srgbClr val="FFFFFF"/>
                </a:solidFill>
                <a:latin typeface="Poppins"/>
              </a:rPr>
              <a:t>kedepannya</a:t>
            </a:r>
            <a:r>
              <a:rPr lang="en-US" sz="2440" dirty="0">
                <a:solidFill>
                  <a:srgbClr val="FFFFFF"/>
                </a:solidFill>
                <a:latin typeface="Poppins"/>
              </a:rPr>
              <a:t>.</a:t>
            </a:r>
          </a:p>
        </p:txBody>
      </p:sp>
      <p:sp>
        <p:nvSpPr>
          <p:cNvPr id="7" name="TextBox 7"/>
          <p:cNvSpPr txBox="1"/>
          <p:nvPr/>
        </p:nvSpPr>
        <p:spPr>
          <a:xfrm>
            <a:off x="476932" y="715335"/>
            <a:ext cx="5375958" cy="721979"/>
          </a:xfrm>
          <a:prstGeom prst="rect">
            <a:avLst/>
          </a:prstGeom>
        </p:spPr>
        <p:txBody>
          <a:bodyPr lIns="0" tIns="0" rIns="0" bIns="0" rtlCol="0" anchor="t">
            <a:spAutoFit/>
          </a:bodyPr>
          <a:lstStyle/>
          <a:p>
            <a:pPr>
              <a:lnSpc>
                <a:spcPts val="5382"/>
              </a:lnSpc>
            </a:pPr>
            <a:r>
              <a:rPr lang="en-US" sz="5382">
                <a:solidFill>
                  <a:srgbClr val="7ED957"/>
                </a:solidFill>
                <a:latin typeface="Roboto Condensed Bold"/>
              </a:rPr>
              <a:t>Analisis Prediktif</a:t>
            </a:r>
          </a:p>
        </p:txBody>
      </p:sp>
      <p:sp>
        <p:nvSpPr>
          <p:cNvPr id="8" name="TextBox 8"/>
          <p:cNvSpPr txBox="1"/>
          <p:nvPr/>
        </p:nvSpPr>
        <p:spPr>
          <a:xfrm>
            <a:off x="476932" y="5877300"/>
            <a:ext cx="17268572" cy="3443205"/>
          </a:xfrm>
          <a:prstGeom prst="rect">
            <a:avLst/>
          </a:prstGeom>
        </p:spPr>
        <p:txBody>
          <a:bodyPr lIns="0" tIns="0" rIns="0" bIns="0" rtlCol="0" anchor="t">
            <a:spAutoFit/>
          </a:bodyPr>
          <a:lstStyle/>
          <a:p>
            <a:pPr algn="just">
              <a:lnSpc>
                <a:spcPts val="3417"/>
              </a:lnSpc>
            </a:pPr>
            <a:r>
              <a:rPr lang="en-US" sz="2440" dirty="0">
                <a:solidFill>
                  <a:srgbClr val="FFFFFF"/>
                </a:solidFill>
                <a:latin typeface="Poppins"/>
              </a:rPr>
              <a:t>Lalu </a:t>
            </a:r>
            <a:r>
              <a:rPr lang="en-US" sz="2440" dirty="0" err="1">
                <a:solidFill>
                  <a:srgbClr val="FFFFFF"/>
                </a:solidFill>
                <a:latin typeface="Poppins"/>
              </a:rPr>
              <a:t>apa</a:t>
            </a:r>
            <a:r>
              <a:rPr lang="en-US" sz="2440" dirty="0">
                <a:solidFill>
                  <a:srgbClr val="FFFFFF"/>
                </a:solidFill>
                <a:latin typeface="Poppins"/>
              </a:rPr>
              <a:t> yang </a:t>
            </a:r>
            <a:r>
              <a:rPr lang="en-US" sz="2440" dirty="0" err="1">
                <a:solidFill>
                  <a:srgbClr val="FFFFFF"/>
                </a:solidFill>
                <a:latin typeface="Poppins"/>
              </a:rPr>
              <a:t>seharusnya</a:t>
            </a:r>
            <a:r>
              <a:rPr lang="en-US" sz="2440" dirty="0">
                <a:solidFill>
                  <a:srgbClr val="FFFFFF"/>
                </a:solidFill>
                <a:latin typeface="Poppins"/>
              </a:rPr>
              <a:t> </a:t>
            </a:r>
            <a:r>
              <a:rPr lang="en-US" sz="2440" dirty="0" err="1">
                <a:solidFill>
                  <a:srgbClr val="FFFFFF"/>
                </a:solidFill>
                <a:latin typeface="Poppins"/>
              </a:rPr>
              <a:t>dilakukan</a:t>
            </a:r>
            <a:r>
              <a:rPr lang="en-US" sz="2440" dirty="0">
                <a:solidFill>
                  <a:srgbClr val="FFFFFF"/>
                </a:solidFill>
                <a:latin typeface="Poppins"/>
              </a:rPr>
              <a:t>?</a:t>
            </a:r>
          </a:p>
          <a:p>
            <a:pPr algn="just">
              <a:lnSpc>
                <a:spcPts val="3417"/>
              </a:lnSpc>
            </a:pPr>
            <a:r>
              <a:rPr lang="en-US" sz="2440" dirty="0" err="1">
                <a:solidFill>
                  <a:srgbClr val="FFFFFF"/>
                </a:solidFill>
                <a:latin typeface="Poppins"/>
              </a:rPr>
              <a:t>Meskipun</a:t>
            </a:r>
            <a:r>
              <a:rPr lang="en-US" sz="2440" dirty="0">
                <a:solidFill>
                  <a:srgbClr val="FFFFFF"/>
                </a:solidFill>
                <a:latin typeface="Poppins"/>
              </a:rPr>
              <a:t> </a:t>
            </a:r>
            <a:r>
              <a:rPr lang="en-US" sz="2440" dirty="0" err="1">
                <a:solidFill>
                  <a:srgbClr val="FFFFFF"/>
                </a:solidFill>
                <a:latin typeface="Poppins"/>
              </a:rPr>
              <a:t>jumlah</a:t>
            </a:r>
            <a:r>
              <a:rPr lang="en-US" sz="2440" dirty="0">
                <a:solidFill>
                  <a:srgbClr val="FFFFFF"/>
                </a:solidFill>
                <a:latin typeface="Poppins"/>
              </a:rPr>
              <a:t> </a:t>
            </a:r>
            <a:r>
              <a:rPr lang="en-US" sz="2440" dirty="0" err="1">
                <a:solidFill>
                  <a:srgbClr val="FFFFFF"/>
                </a:solidFill>
                <a:latin typeface="Poppins"/>
              </a:rPr>
              <a:t>sekolah</a:t>
            </a:r>
            <a:r>
              <a:rPr lang="en-US" sz="2440" dirty="0">
                <a:solidFill>
                  <a:srgbClr val="FFFFFF"/>
                </a:solidFill>
                <a:latin typeface="Poppins"/>
              </a:rPr>
              <a:t>, guru, dan </a:t>
            </a:r>
            <a:r>
              <a:rPr lang="en-US" sz="2440" dirty="0" err="1">
                <a:solidFill>
                  <a:srgbClr val="FFFFFF"/>
                </a:solidFill>
                <a:latin typeface="Poppins"/>
              </a:rPr>
              <a:t>siswa</a:t>
            </a:r>
            <a:r>
              <a:rPr lang="en-US" sz="2440" dirty="0">
                <a:solidFill>
                  <a:srgbClr val="FFFFFF"/>
                </a:solidFill>
                <a:latin typeface="Poppins"/>
              </a:rPr>
              <a:t> </a:t>
            </a:r>
            <a:r>
              <a:rPr lang="en-US" sz="2440" dirty="0" err="1">
                <a:solidFill>
                  <a:srgbClr val="FFFFFF"/>
                </a:solidFill>
                <a:latin typeface="Poppins"/>
              </a:rPr>
              <a:t>dapat</a:t>
            </a:r>
            <a:r>
              <a:rPr lang="en-US" sz="2440" dirty="0">
                <a:solidFill>
                  <a:srgbClr val="FFFFFF"/>
                </a:solidFill>
                <a:latin typeface="Poppins"/>
              </a:rPr>
              <a:t> </a:t>
            </a:r>
            <a:r>
              <a:rPr lang="en-US" sz="2440" dirty="0" err="1">
                <a:solidFill>
                  <a:srgbClr val="FFFFFF"/>
                </a:solidFill>
                <a:latin typeface="Poppins"/>
              </a:rPr>
              <a:t>mempengaruhi</a:t>
            </a:r>
            <a:r>
              <a:rPr lang="en-US" sz="2440" dirty="0">
                <a:solidFill>
                  <a:srgbClr val="FFFFFF"/>
                </a:solidFill>
                <a:latin typeface="Poppins"/>
              </a:rPr>
              <a:t> </a:t>
            </a:r>
            <a:r>
              <a:rPr lang="en-US" sz="2440" dirty="0" err="1">
                <a:solidFill>
                  <a:srgbClr val="FFFFFF"/>
                </a:solidFill>
                <a:latin typeface="Poppins"/>
              </a:rPr>
              <a:t>angka</a:t>
            </a:r>
            <a:r>
              <a:rPr lang="en-US" sz="2440" dirty="0">
                <a:solidFill>
                  <a:srgbClr val="FFFFFF"/>
                </a:solidFill>
                <a:latin typeface="Poppins"/>
              </a:rPr>
              <a:t> </a:t>
            </a:r>
            <a:r>
              <a:rPr lang="en-US" sz="2440" dirty="0" err="1">
                <a:solidFill>
                  <a:srgbClr val="FFFFFF"/>
                </a:solidFill>
                <a:latin typeface="Poppins"/>
              </a:rPr>
              <a:t>putus</a:t>
            </a:r>
            <a:r>
              <a:rPr lang="en-US" sz="2440" dirty="0">
                <a:solidFill>
                  <a:srgbClr val="FFFFFF"/>
                </a:solidFill>
                <a:latin typeface="Poppins"/>
              </a:rPr>
              <a:t> </a:t>
            </a:r>
            <a:r>
              <a:rPr lang="en-US" sz="2440" dirty="0" err="1">
                <a:solidFill>
                  <a:srgbClr val="FFFFFF"/>
                </a:solidFill>
                <a:latin typeface="Poppins"/>
              </a:rPr>
              <a:t>sekolah</a:t>
            </a:r>
            <a:r>
              <a:rPr lang="en-US" sz="2440" dirty="0">
                <a:solidFill>
                  <a:srgbClr val="FFFFFF"/>
                </a:solidFill>
                <a:latin typeface="Poppins"/>
              </a:rPr>
              <a:t> di SLB, </a:t>
            </a:r>
            <a:r>
              <a:rPr lang="en-US" sz="2440" dirty="0" err="1">
                <a:solidFill>
                  <a:srgbClr val="FFFFFF"/>
                </a:solidFill>
                <a:latin typeface="Poppins"/>
              </a:rPr>
              <a:t>masih</a:t>
            </a:r>
            <a:r>
              <a:rPr lang="en-US" sz="2440" dirty="0">
                <a:solidFill>
                  <a:srgbClr val="FFFFFF"/>
                </a:solidFill>
                <a:latin typeface="Poppins"/>
              </a:rPr>
              <a:t> </a:t>
            </a:r>
            <a:r>
              <a:rPr lang="en-US" sz="2440" dirty="0" err="1">
                <a:solidFill>
                  <a:srgbClr val="FFFFFF"/>
                </a:solidFill>
                <a:latin typeface="Poppins"/>
              </a:rPr>
              <a:t>banyak</a:t>
            </a:r>
            <a:r>
              <a:rPr lang="en-US" sz="2440" dirty="0">
                <a:solidFill>
                  <a:srgbClr val="FFFFFF"/>
                </a:solidFill>
                <a:latin typeface="Poppins"/>
              </a:rPr>
              <a:t> </a:t>
            </a:r>
            <a:r>
              <a:rPr lang="en-US" sz="2440" dirty="0" err="1">
                <a:solidFill>
                  <a:srgbClr val="FFFFFF"/>
                </a:solidFill>
                <a:latin typeface="Poppins"/>
              </a:rPr>
              <a:t>faktor</a:t>
            </a:r>
            <a:r>
              <a:rPr lang="en-US" sz="2440" dirty="0">
                <a:solidFill>
                  <a:srgbClr val="FFFFFF"/>
                </a:solidFill>
                <a:latin typeface="Poppins"/>
              </a:rPr>
              <a:t> lain yang </a:t>
            </a:r>
            <a:r>
              <a:rPr lang="en-US" sz="2440" dirty="0" err="1">
                <a:solidFill>
                  <a:srgbClr val="FFFFFF"/>
                </a:solidFill>
                <a:latin typeface="Poppins"/>
              </a:rPr>
              <a:t>perlu</a:t>
            </a:r>
            <a:r>
              <a:rPr lang="en-US" sz="2440" dirty="0">
                <a:solidFill>
                  <a:srgbClr val="FFFFFF"/>
                </a:solidFill>
                <a:latin typeface="Poppins"/>
              </a:rPr>
              <a:t> </a:t>
            </a:r>
            <a:r>
              <a:rPr lang="en-US" sz="2440" dirty="0" err="1">
                <a:solidFill>
                  <a:srgbClr val="FFFFFF"/>
                </a:solidFill>
                <a:latin typeface="Poppins"/>
              </a:rPr>
              <a:t>dipertimbangkan</a:t>
            </a:r>
            <a:r>
              <a:rPr lang="en-US" sz="2440" dirty="0">
                <a:solidFill>
                  <a:srgbClr val="FFFFFF"/>
                </a:solidFill>
                <a:latin typeface="Poppins"/>
              </a:rPr>
              <a:t> </a:t>
            </a:r>
            <a:r>
              <a:rPr lang="en-US" sz="2440" dirty="0" err="1">
                <a:solidFill>
                  <a:srgbClr val="FFFFFF"/>
                </a:solidFill>
                <a:latin typeface="Poppins"/>
              </a:rPr>
              <a:t>seperti</a:t>
            </a:r>
            <a:r>
              <a:rPr lang="en-US" sz="2440" dirty="0">
                <a:solidFill>
                  <a:srgbClr val="FFFFFF"/>
                </a:solidFill>
                <a:latin typeface="Poppins"/>
              </a:rPr>
              <a:t> </a:t>
            </a:r>
            <a:r>
              <a:rPr lang="en-US" sz="2440" dirty="0" err="1">
                <a:solidFill>
                  <a:srgbClr val="FFFFFF"/>
                </a:solidFill>
                <a:latin typeface="Poppins"/>
              </a:rPr>
              <a:t>dukungan</a:t>
            </a:r>
            <a:r>
              <a:rPr lang="en-US" sz="2440" dirty="0">
                <a:solidFill>
                  <a:srgbClr val="FFFFFF"/>
                </a:solidFill>
                <a:latin typeface="Poppins"/>
              </a:rPr>
              <a:t> </a:t>
            </a:r>
            <a:r>
              <a:rPr lang="en-US" sz="2440" dirty="0" err="1">
                <a:solidFill>
                  <a:srgbClr val="FFFFFF"/>
                </a:solidFill>
                <a:latin typeface="Poppins"/>
              </a:rPr>
              <a:t>keluarga</a:t>
            </a:r>
            <a:r>
              <a:rPr lang="en-US" sz="2440" dirty="0">
                <a:solidFill>
                  <a:srgbClr val="FFFFFF"/>
                </a:solidFill>
                <a:latin typeface="Poppins"/>
              </a:rPr>
              <a:t>, </a:t>
            </a:r>
            <a:r>
              <a:rPr lang="en-US" sz="2440" dirty="0" err="1">
                <a:solidFill>
                  <a:srgbClr val="FFFFFF"/>
                </a:solidFill>
                <a:latin typeface="Poppins"/>
              </a:rPr>
              <a:t>kondisi</a:t>
            </a:r>
            <a:r>
              <a:rPr lang="en-US" sz="2440" dirty="0">
                <a:solidFill>
                  <a:srgbClr val="FFFFFF"/>
                </a:solidFill>
                <a:latin typeface="Poppins"/>
              </a:rPr>
              <a:t> </a:t>
            </a:r>
            <a:r>
              <a:rPr lang="en-US" sz="2440" dirty="0" err="1">
                <a:solidFill>
                  <a:srgbClr val="FFFFFF"/>
                </a:solidFill>
                <a:latin typeface="Poppins"/>
              </a:rPr>
              <a:t>sosial</a:t>
            </a:r>
            <a:r>
              <a:rPr lang="en-US" sz="2440" dirty="0">
                <a:solidFill>
                  <a:srgbClr val="FFFFFF"/>
                </a:solidFill>
                <a:latin typeface="Poppins"/>
              </a:rPr>
              <a:t> </a:t>
            </a:r>
            <a:r>
              <a:rPr lang="en-US" sz="2440" dirty="0" err="1">
                <a:solidFill>
                  <a:srgbClr val="FFFFFF"/>
                </a:solidFill>
                <a:latin typeface="Poppins"/>
              </a:rPr>
              <a:t>ekonomi</a:t>
            </a:r>
            <a:r>
              <a:rPr lang="en-US" sz="2440" dirty="0">
                <a:solidFill>
                  <a:srgbClr val="FFFFFF"/>
                </a:solidFill>
                <a:latin typeface="Poppins"/>
              </a:rPr>
              <a:t>, dan </a:t>
            </a:r>
            <a:r>
              <a:rPr lang="en-US" sz="2440" dirty="0" err="1">
                <a:solidFill>
                  <a:srgbClr val="FFFFFF"/>
                </a:solidFill>
                <a:latin typeface="Poppins"/>
              </a:rPr>
              <a:t>kualitas</a:t>
            </a:r>
            <a:r>
              <a:rPr lang="en-US" sz="2440" dirty="0">
                <a:solidFill>
                  <a:srgbClr val="FFFFFF"/>
                </a:solidFill>
                <a:latin typeface="Poppins"/>
              </a:rPr>
              <a:t> </a:t>
            </a:r>
            <a:r>
              <a:rPr lang="en-US" sz="2440" dirty="0" err="1">
                <a:solidFill>
                  <a:srgbClr val="FFFFFF"/>
                </a:solidFill>
                <a:latin typeface="Poppins"/>
              </a:rPr>
              <a:t>pendidikan</a:t>
            </a:r>
            <a:r>
              <a:rPr lang="en-US" sz="2440" dirty="0">
                <a:solidFill>
                  <a:srgbClr val="FFFFFF"/>
                </a:solidFill>
                <a:latin typeface="Poppins"/>
              </a:rPr>
              <a:t> yang </a:t>
            </a:r>
            <a:r>
              <a:rPr lang="en-US" sz="2440" dirty="0" err="1">
                <a:solidFill>
                  <a:srgbClr val="FFFFFF"/>
                </a:solidFill>
                <a:latin typeface="Poppins"/>
              </a:rPr>
              <a:t>diberikan</a:t>
            </a:r>
            <a:r>
              <a:rPr lang="en-US" sz="2440" dirty="0">
                <a:solidFill>
                  <a:srgbClr val="FFFFFF"/>
                </a:solidFill>
                <a:latin typeface="Poppins"/>
              </a:rPr>
              <a:t> di SLB </a:t>
            </a:r>
            <a:r>
              <a:rPr lang="en-US" sz="2440" dirty="0" err="1">
                <a:solidFill>
                  <a:srgbClr val="FFFFFF"/>
                </a:solidFill>
                <a:latin typeface="Poppins"/>
              </a:rPr>
              <a:t>tersebut</a:t>
            </a:r>
            <a:r>
              <a:rPr lang="en-US" sz="2440" dirty="0">
                <a:solidFill>
                  <a:srgbClr val="FFFFFF"/>
                </a:solidFill>
                <a:latin typeface="Poppins"/>
              </a:rPr>
              <a:t>. </a:t>
            </a:r>
            <a:r>
              <a:rPr lang="en-US" sz="2440" dirty="0" err="1">
                <a:solidFill>
                  <a:srgbClr val="FFFFFF"/>
                </a:solidFill>
                <a:latin typeface="Poppins"/>
              </a:rPr>
              <a:t>Dapat</a:t>
            </a:r>
            <a:r>
              <a:rPr lang="en-US" sz="2440" dirty="0">
                <a:solidFill>
                  <a:srgbClr val="FFFFFF"/>
                </a:solidFill>
                <a:latin typeface="Poppins"/>
              </a:rPr>
              <a:t> </a:t>
            </a:r>
            <a:r>
              <a:rPr lang="en-US" sz="2440" dirty="0" err="1">
                <a:solidFill>
                  <a:srgbClr val="FFFFFF"/>
                </a:solidFill>
                <a:latin typeface="Poppins"/>
              </a:rPr>
              <a:t>dilakukan</a:t>
            </a:r>
            <a:r>
              <a:rPr lang="en-US" sz="2440" dirty="0">
                <a:solidFill>
                  <a:srgbClr val="FFFFFF"/>
                </a:solidFill>
                <a:latin typeface="Poppins"/>
              </a:rPr>
              <a:t> program </a:t>
            </a:r>
            <a:r>
              <a:rPr lang="en-US" sz="2440" dirty="0" err="1">
                <a:solidFill>
                  <a:srgbClr val="FFFFFF"/>
                </a:solidFill>
                <a:latin typeface="Poppins"/>
              </a:rPr>
              <a:t>bantuan</a:t>
            </a:r>
            <a:r>
              <a:rPr lang="en-US" sz="2440" dirty="0">
                <a:solidFill>
                  <a:srgbClr val="FFFFFF"/>
                </a:solidFill>
                <a:latin typeface="Poppins"/>
              </a:rPr>
              <a:t> </a:t>
            </a:r>
            <a:r>
              <a:rPr lang="en-US" sz="2440" dirty="0" err="1">
                <a:solidFill>
                  <a:srgbClr val="FFFFFF"/>
                </a:solidFill>
                <a:latin typeface="Poppins"/>
              </a:rPr>
              <a:t>pendidikan</a:t>
            </a:r>
            <a:r>
              <a:rPr lang="en-US" sz="2440" dirty="0">
                <a:solidFill>
                  <a:srgbClr val="FFFFFF"/>
                </a:solidFill>
                <a:latin typeface="Poppins"/>
              </a:rPr>
              <a:t> </a:t>
            </a:r>
            <a:r>
              <a:rPr lang="en-US" sz="2440" dirty="0" err="1">
                <a:solidFill>
                  <a:srgbClr val="FFFFFF"/>
                </a:solidFill>
                <a:latin typeface="Poppins"/>
              </a:rPr>
              <a:t>bagi</a:t>
            </a:r>
            <a:r>
              <a:rPr lang="en-US" sz="2440" dirty="0">
                <a:solidFill>
                  <a:srgbClr val="FFFFFF"/>
                </a:solidFill>
                <a:latin typeface="Poppins"/>
              </a:rPr>
              <a:t> </a:t>
            </a:r>
            <a:r>
              <a:rPr lang="en-US" sz="2440" dirty="0" err="1">
                <a:solidFill>
                  <a:srgbClr val="FFFFFF"/>
                </a:solidFill>
                <a:latin typeface="Poppins"/>
              </a:rPr>
              <a:t>masyarakat</a:t>
            </a:r>
            <a:r>
              <a:rPr lang="en-US" sz="2440" dirty="0">
                <a:solidFill>
                  <a:srgbClr val="FFFFFF"/>
                </a:solidFill>
                <a:latin typeface="Poppins"/>
              </a:rPr>
              <a:t> </a:t>
            </a:r>
            <a:r>
              <a:rPr lang="en-US" sz="2440" dirty="0" err="1">
                <a:solidFill>
                  <a:srgbClr val="FFFFFF"/>
                </a:solidFill>
                <a:latin typeface="Poppins"/>
              </a:rPr>
              <a:t>setempat</a:t>
            </a:r>
            <a:r>
              <a:rPr lang="en-US" sz="2440" dirty="0">
                <a:solidFill>
                  <a:srgbClr val="FFFFFF"/>
                </a:solidFill>
                <a:latin typeface="Poppins"/>
              </a:rPr>
              <a:t>, </a:t>
            </a:r>
            <a:r>
              <a:rPr lang="en-US" sz="2440" dirty="0" err="1">
                <a:solidFill>
                  <a:srgbClr val="FFFFFF"/>
                </a:solidFill>
                <a:latin typeface="Poppins"/>
              </a:rPr>
              <a:t>meningkatkan</a:t>
            </a:r>
            <a:r>
              <a:rPr lang="en-US" sz="2440" dirty="0">
                <a:solidFill>
                  <a:srgbClr val="FFFFFF"/>
                </a:solidFill>
                <a:latin typeface="Poppins"/>
              </a:rPr>
              <a:t> </a:t>
            </a:r>
            <a:r>
              <a:rPr lang="en-US" sz="2440" dirty="0" err="1">
                <a:solidFill>
                  <a:srgbClr val="FFFFFF"/>
                </a:solidFill>
                <a:latin typeface="Poppins"/>
              </a:rPr>
              <a:t>anggaran</a:t>
            </a:r>
            <a:r>
              <a:rPr lang="en-US" sz="2440" dirty="0">
                <a:solidFill>
                  <a:srgbClr val="FFFFFF"/>
                </a:solidFill>
                <a:latin typeface="Poppins"/>
              </a:rPr>
              <a:t> </a:t>
            </a:r>
            <a:r>
              <a:rPr lang="en-US" sz="2440" dirty="0" err="1">
                <a:solidFill>
                  <a:srgbClr val="FFFFFF"/>
                </a:solidFill>
                <a:latin typeface="Poppins"/>
              </a:rPr>
              <a:t>pendidikan</a:t>
            </a:r>
            <a:r>
              <a:rPr lang="en-US" sz="2440" dirty="0">
                <a:solidFill>
                  <a:srgbClr val="FFFFFF"/>
                </a:solidFill>
                <a:latin typeface="Poppins"/>
              </a:rPr>
              <a:t>, </a:t>
            </a:r>
            <a:r>
              <a:rPr lang="en-US" sz="2440" dirty="0" err="1">
                <a:solidFill>
                  <a:srgbClr val="FFFFFF"/>
                </a:solidFill>
                <a:latin typeface="Poppins"/>
              </a:rPr>
              <a:t>atau</a:t>
            </a:r>
            <a:r>
              <a:rPr lang="en-US" sz="2440" dirty="0">
                <a:solidFill>
                  <a:srgbClr val="FFFFFF"/>
                </a:solidFill>
                <a:latin typeface="Poppins"/>
              </a:rPr>
              <a:t> </a:t>
            </a:r>
            <a:r>
              <a:rPr lang="en-US" sz="2440" dirty="0" err="1">
                <a:solidFill>
                  <a:srgbClr val="FFFFFF"/>
                </a:solidFill>
                <a:latin typeface="Poppins"/>
              </a:rPr>
              <a:t>merekrut</a:t>
            </a:r>
            <a:r>
              <a:rPr lang="en-US" sz="2440" dirty="0">
                <a:solidFill>
                  <a:srgbClr val="FFFFFF"/>
                </a:solidFill>
                <a:latin typeface="Poppins"/>
              </a:rPr>
              <a:t> </a:t>
            </a:r>
            <a:r>
              <a:rPr lang="en-US" sz="2440" dirty="0" err="1">
                <a:solidFill>
                  <a:srgbClr val="FFFFFF"/>
                </a:solidFill>
                <a:latin typeface="Poppins"/>
              </a:rPr>
              <a:t>lebih</a:t>
            </a:r>
            <a:r>
              <a:rPr lang="en-US" sz="2440" dirty="0">
                <a:solidFill>
                  <a:srgbClr val="FFFFFF"/>
                </a:solidFill>
                <a:latin typeface="Poppins"/>
              </a:rPr>
              <a:t> </a:t>
            </a:r>
            <a:r>
              <a:rPr lang="en-US" sz="2440" dirty="0" err="1">
                <a:solidFill>
                  <a:srgbClr val="FFFFFF"/>
                </a:solidFill>
                <a:latin typeface="Poppins"/>
              </a:rPr>
              <a:t>banyak</a:t>
            </a:r>
            <a:r>
              <a:rPr lang="en-US" sz="2440" dirty="0">
                <a:solidFill>
                  <a:srgbClr val="FFFFFF"/>
                </a:solidFill>
                <a:latin typeface="Poppins"/>
              </a:rPr>
              <a:t> </a:t>
            </a:r>
            <a:r>
              <a:rPr lang="en-US" sz="2440" dirty="0" err="1">
                <a:solidFill>
                  <a:srgbClr val="FFFFFF"/>
                </a:solidFill>
                <a:latin typeface="Poppins"/>
              </a:rPr>
              <a:t>tenaga</a:t>
            </a:r>
            <a:r>
              <a:rPr lang="en-US" sz="2440" dirty="0">
                <a:solidFill>
                  <a:srgbClr val="FFFFFF"/>
                </a:solidFill>
                <a:latin typeface="Poppins"/>
              </a:rPr>
              <a:t> </a:t>
            </a:r>
            <a:r>
              <a:rPr lang="en-US" sz="2440" dirty="0" err="1">
                <a:solidFill>
                  <a:srgbClr val="FFFFFF"/>
                </a:solidFill>
                <a:latin typeface="Poppins"/>
              </a:rPr>
              <a:t>pengajar</a:t>
            </a:r>
            <a:r>
              <a:rPr lang="en-US" sz="2440" dirty="0">
                <a:solidFill>
                  <a:srgbClr val="FFFFFF"/>
                </a:solidFill>
                <a:latin typeface="Poppins"/>
              </a:rPr>
              <a:t> yang </a:t>
            </a:r>
            <a:r>
              <a:rPr lang="en-US" sz="2440" dirty="0" err="1">
                <a:solidFill>
                  <a:srgbClr val="FFFFFF"/>
                </a:solidFill>
                <a:latin typeface="Poppins"/>
              </a:rPr>
              <a:t>berkualitas</a:t>
            </a:r>
            <a:r>
              <a:rPr lang="en-US" sz="2440" dirty="0">
                <a:solidFill>
                  <a:srgbClr val="FFFFFF"/>
                </a:solidFill>
                <a:latin typeface="Poppins"/>
              </a:rPr>
              <a:t>. Oleh </a:t>
            </a:r>
            <a:r>
              <a:rPr lang="en-US" sz="2440" dirty="0" err="1">
                <a:solidFill>
                  <a:srgbClr val="FFFFFF"/>
                </a:solidFill>
                <a:latin typeface="Poppins"/>
              </a:rPr>
              <a:t>karena</a:t>
            </a:r>
            <a:r>
              <a:rPr lang="en-US" sz="2440" dirty="0">
                <a:solidFill>
                  <a:srgbClr val="FFFFFF"/>
                </a:solidFill>
                <a:latin typeface="Poppins"/>
              </a:rPr>
              <a:t> </a:t>
            </a:r>
            <a:r>
              <a:rPr lang="en-US" sz="2440" dirty="0" err="1">
                <a:solidFill>
                  <a:srgbClr val="FFFFFF"/>
                </a:solidFill>
                <a:latin typeface="Poppins"/>
              </a:rPr>
              <a:t>itu</a:t>
            </a:r>
            <a:r>
              <a:rPr lang="en-US" sz="2440" dirty="0">
                <a:solidFill>
                  <a:srgbClr val="FFFFFF"/>
                </a:solidFill>
                <a:latin typeface="Poppins"/>
              </a:rPr>
              <a:t>, </a:t>
            </a:r>
            <a:r>
              <a:rPr lang="en-US" sz="2440" dirty="0" err="1">
                <a:solidFill>
                  <a:srgbClr val="FFFFFF"/>
                </a:solidFill>
                <a:latin typeface="Poppins"/>
              </a:rPr>
              <a:t>penelitian</a:t>
            </a:r>
            <a:r>
              <a:rPr lang="en-US" sz="2440" dirty="0">
                <a:solidFill>
                  <a:srgbClr val="FFFFFF"/>
                </a:solidFill>
                <a:latin typeface="Poppins"/>
              </a:rPr>
              <a:t> </a:t>
            </a:r>
            <a:r>
              <a:rPr lang="en-US" sz="2440" dirty="0" err="1">
                <a:solidFill>
                  <a:srgbClr val="FFFFFF"/>
                </a:solidFill>
                <a:latin typeface="Poppins"/>
              </a:rPr>
              <a:t>lebih</a:t>
            </a:r>
            <a:r>
              <a:rPr lang="en-US" sz="2440" dirty="0">
                <a:solidFill>
                  <a:srgbClr val="FFFFFF"/>
                </a:solidFill>
                <a:latin typeface="Poppins"/>
              </a:rPr>
              <a:t> </a:t>
            </a:r>
            <a:r>
              <a:rPr lang="en-US" sz="2440" dirty="0" err="1">
                <a:solidFill>
                  <a:srgbClr val="FFFFFF"/>
                </a:solidFill>
                <a:latin typeface="Poppins"/>
              </a:rPr>
              <a:t>lanjut</a:t>
            </a:r>
            <a:r>
              <a:rPr lang="en-US" sz="2440" dirty="0">
                <a:solidFill>
                  <a:srgbClr val="FFFFFF"/>
                </a:solidFill>
                <a:latin typeface="Poppins"/>
              </a:rPr>
              <a:t> </a:t>
            </a:r>
            <a:r>
              <a:rPr lang="en-US" sz="2440" dirty="0" err="1">
                <a:solidFill>
                  <a:srgbClr val="FFFFFF"/>
                </a:solidFill>
                <a:latin typeface="Poppins"/>
              </a:rPr>
              <a:t>dengan</a:t>
            </a:r>
            <a:r>
              <a:rPr lang="en-US" sz="2440" dirty="0">
                <a:solidFill>
                  <a:srgbClr val="FFFFFF"/>
                </a:solidFill>
                <a:latin typeface="Poppins"/>
              </a:rPr>
              <a:t> </a:t>
            </a:r>
            <a:r>
              <a:rPr lang="en-US" sz="2440" dirty="0" err="1">
                <a:solidFill>
                  <a:srgbClr val="FFFFFF"/>
                </a:solidFill>
                <a:latin typeface="Poppins"/>
              </a:rPr>
              <a:t>metode</a:t>
            </a:r>
            <a:r>
              <a:rPr lang="en-US" sz="2440" dirty="0">
                <a:solidFill>
                  <a:srgbClr val="FFFFFF"/>
                </a:solidFill>
                <a:latin typeface="Poppins"/>
              </a:rPr>
              <a:t> </a:t>
            </a:r>
            <a:r>
              <a:rPr lang="en-US" sz="2440" dirty="0" err="1">
                <a:solidFill>
                  <a:srgbClr val="FFFFFF"/>
                </a:solidFill>
                <a:latin typeface="Poppins"/>
              </a:rPr>
              <a:t>penelitian</a:t>
            </a:r>
            <a:r>
              <a:rPr lang="en-US" sz="2440" dirty="0">
                <a:solidFill>
                  <a:srgbClr val="FFFFFF"/>
                </a:solidFill>
                <a:latin typeface="Poppins"/>
              </a:rPr>
              <a:t> yang </a:t>
            </a:r>
            <a:r>
              <a:rPr lang="en-US" sz="2440" dirty="0" err="1">
                <a:solidFill>
                  <a:srgbClr val="FFFFFF"/>
                </a:solidFill>
                <a:latin typeface="Poppins"/>
              </a:rPr>
              <a:t>tepat</a:t>
            </a:r>
            <a:r>
              <a:rPr lang="en-US" sz="2440" dirty="0">
                <a:solidFill>
                  <a:srgbClr val="FFFFFF"/>
                </a:solidFill>
                <a:latin typeface="Poppins"/>
              </a:rPr>
              <a:t> </a:t>
            </a:r>
            <a:r>
              <a:rPr lang="en-US" sz="2440" dirty="0" err="1">
                <a:solidFill>
                  <a:srgbClr val="FFFFFF"/>
                </a:solidFill>
                <a:latin typeface="Poppins"/>
              </a:rPr>
              <a:t>harus</a:t>
            </a:r>
            <a:r>
              <a:rPr lang="en-US" sz="2440" dirty="0">
                <a:solidFill>
                  <a:srgbClr val="FFFFFF"/>
                </a:solidFill>
                <a:latin typeface="Poppins"/>
              </a:rPr>
              <a:t> </a:t>
            </a:r>
            <a:r>
              <a:rPr lang="en-US" sz="2440" dirty="0" err="1">
                <a:solidFill>
                  <a:srgbClr val="FFFFFF"/>
                </a:solidFill>
                <a:latin typeface="Poppins"/>
              </a:rPr>
              <a:t>dilakukan</a:t>
            </a:r>
            <a:r>
              <a:rPr lang="en-US" sz="2440" dirty="0">
                <a:solidFill>
                  <a:srgbClr val="FFFFFF"/>
                </a:solidFill>
                <a:latin typeface="Poppins"/>
              </a:rPr>
              <a:t> </a:t>
            </a:r>
            <a:r>
              <a:rPr lang="en-US" sz="2440" dirty="0" err="1">
                <a:solidFill>
                  <a:srgbClr val="FFFFFF"/>
                </a:solidFill>
                <a:latin typeface="Poppins"/>
              </a:rPr>
              <a:t>untuk</a:t>
            </a:r>
            <a:r>
              <a:rPr lang="en-US" sz="2440" dirty="0">
                <a:solidFill>
                  <a:srgbClr val="FFFFFF"/>
                </a:solidFill>
                <a:latin typeface="Poppins"/>
              </a:rPr>
              <a:t> </a:t>
            </a:r>
            <a:r>
              <a:rPr lang="en-US" sz="2440" dirty="0" err="1">
                <a:solidFill>
                  <a:srgbClr val="FFFFFF"/>
                </a:solidFill>
                <a:latin typeface="Poppins"/>
              </a:rPr>
              <a:t>mengidentifikasi</a:t>
            </a:r>
            <a:r>
              <a:rPr lang="en-US" sz="2440" dirty="0">
                <a:solidFill>
                  <a:srgbClr val="FFFFFF"/>
                </a:solidFill>
                <a:latin typeface="Poppins"/>
              </a:rPr>
              <a:t> </a:t>
            </a:r>
            <a:r>
              <a:rPr lang="en-US" sz="2440" dirty="0" err="1">
                <a:solidFill>
                  <a:srgbClr val="FFFFFF"/>
                </a:solidFill>
                <a:latin typeface="Poppins"/>
              </a:rPr>
              <a:t>faktor-faktor</a:t>
            </a:r>
            <a:r>
              <a:rPr lang="en-US" sz="2440" dirty="0">
                <a:solidFill>
                  <a:srgbClr val="FFFFFF"/>
                </a:solidFill>
                <a:latin typeface="Poppins"/>
              </a:rPr>
              <a:t> lain yang </a:t>
            </a:r>
            <a:r>
              <a:rPr lang="en-US" sz="2440" dirty="0" err="1">
                <a:solidFill>
                  <a:srgbClr val="FFFFFF"/>
                </a:solidFill>
                <a:latin typeface="Poppins"/>
              </a:rPr>
              <a:t>dapat</a:t>
            </a:r>
            <a:r>
              <a:rPr lang="en-US" sz="2440" dirty="0">
                <a:solidFill>
                  <a:srgbClr val="FFFFFF"/>
                </a:solidFill>
                <a:latin typeface="Poppins"/>
              </a:rPr>
              <a:t> </a:t>
            </a:r>
            <a:r>
              <a:rPr lang="en-US" sz="2440">
                <a:solidFill>
                  <a:srgbClr val="FFFFFF"/>
                </a:solidFill>
                <a:latin typeface="Poppins"/>
              </a:rPr>
              <a:t>mempengaruhi</a:t>
            </a:r>
            <a:r>
              <a:rPr lang="en-US" sz="2440" dirty="0">
                <a:solidFill>
                  <a:srgbClr val="FFFFFF"/>
                </a:solidFill>
                <a:latin typeface="Poppins"/>
              </a:rPr>
              <a:t> </a:t>
            </a:r>
            <a:r>
              <a:rPr lang="en-US" sz="2440" dirty="0" err="1">
                <a:solidFill>
                  <a:srgbClr val="FFFFFF"/>
                </a:solidFill>
                <a:latin typeface="Poppins"/>
              </a:rPr>
              <a:t>tingkat</a:t>
            </a:r>
            <a:r>
              <a:rPr lang="en-US" sz="2440" dirty="0">
                <a:solidFill>
                  <a:srgbClr val="FFFFFF"/>
                </a:solidFill>
                <a:latin typeface="Poppins"/>
              </a:rPr>
              <a:t> </a:t>
            </a:r>
            <a:r>
              <a:rPr lang="en-US" sz="2440" dirty="0" err="1">
                <a:solidFill>
                  <a:srgbClr val="FFFFFF"/>
                </a:solidFill>
                <a:latin typeface="Poppins"/>
              </a:rPr>
              <a:t>putus</a:t>
            </a:r>
            <a:r>
              <a:rPr lang="en-US" sz="2440" dirty="0">
                <a:solidFill>
                  <a:srgbClr val="FFFFFF"/>
                </a:solidFill>
                <a:latin typeface="Poppins"/>
              </a:rPr>
              <a:t> </a:t>
            </a:r>
            <a:r>
              <a:rPr lang="en-US" sz="2440" dirty="0" err="1">
                <a:solidFill>
                  <a:srgbClr val="FFFFFF"/>
                </a:solidFill>
                <a:latin typeface="Poppins"/>
              </a:rPr>
              <a:t>sekolah</a:t>
            </a:r>
            <a:r>
              <a:rPr lang="en-US" sz="2440" dirty="0">
                <a:solidFill>
                  <a:srgbClr val="FFFFFF"/>
                </a:solidFill>
                <a:latin typeface="Poppins"/>
              </a:rPr>
              <a:t> </a:t>
            </a:r>
            <a:r>
              <a:rPr lang="en-US" sz="2440" dirty="0" err="1">
                <a:solidFill>
                  <a:srgbClr val="FFFFFF"/>
                </a:solidFill>
                <a:latin typeface="Poppins"/>
              </a:rPr>
              <a:t>siswa</a:t>
            </a:r>
            <a:r>
              <a:rPr lang="en-US" sz="2440" dirty="0">
                <a:solidFill>
                  <a:srgbClr val="FFFFFF"/>
                </a:solidFill>
                <a:latin typeface="Poppins"/>
              </a:rPr>
              <a:t> SLB, </a:t>
            </a:r>
            <a:r>
              <a:rPr lang="en-US" sz="2440" dirty="0" err="1">
                <a:solidFill>
                  <a:srgbClr val="FFFFFF"/>
                </a:solidFill>
                <a:latin typeface="Poppins"/>
              </a:rPr>
              <a:t>hal</a:t>
            </a:r>
            <a:r>
              <a:rPr lang="en-US" sz="2440" dirty="0">
                <a:solidFill>
                  <a:srgbClr val="FFFFFF"/>
                </a:solidFill>
                <a:latin typeface="Poppins"/>
              </a:rPr>
              <a:t> </a:t>
            </a:r>
            <a:r>
              <a:rPr lang="en-US" sz="2440" dirty="0" err="1">
                <a:solidFill>
                  <a:srgbClr val="FFFFFF"/>
                </a:solidFill>
                <a:latin typeface="Poppins"/>
              </a:rPr>
              <a:t>ini</a:t>
            </a:r>
            <a:r>
              <a:rPr lang="en-US" sz="2440" dirty="0">
                <a:solidFill>
                  <a:srgbClr val="FFFFFF"/>
                </a:solidFill>
                <a:latin typeface="Poppins"/>
              </a:rPr>
              <a:t> </a:t>
            </a:r>
            <a:r>
              <a:rPr lang="en-US" sz="2440" dirty="0" err="1">
                <a:solidFill>
                  <a:srgbClr val="FFFFFF"/>
                </a:solidFill>
                <a:latin typeface="Poppins"/>
              </a:rPr>
              <a:t>disebut</a:t>
            </a:r>
            <a:r>
              <a:rPr lang="en-US" sz="2440" dirty="0">
                <a:solidFill>
                  <a:srgbClr val="FFFFFF"/>
                </a:solidFill>
                <a:latin typeface="Poppins"/>
              </a:rPr>
              <a:t> </a:t>
            </a:r>
            <a:r>
              <a:rPr lang="en-US" sz="2440" dirty="0" err="1">
                <a:solidFill>
                  <a:srgbClr val="FFFFFF"/>
                </a:solidFill>
                <a:latin typeface="Poppins"/>
              </a:rPr>
              <a:t>Analisis</a:t>
            </a:r>
            <a:r>
              <a:rPr lang="en-US" sz="2440" dirty="0">
                <a:solidFill>
                  <a:srgbClr val="FFFFFF"/>
                </a:solidFill>
                <a:latin typeface="Poppins"/>
              </a:rPr>
              <a:t> </a:t>
            </a:r>
            <a:r>
              <a:rPr lang="en-US" sz="2440" dirty="0" err="1">
                <a:solidFill>
                  <a:srgbClr val="FFFFFF"/>
                </a:solidFill>
                <a:latin typeface="Poppins"/>
              </a:rPr>
              <a:t>Diagnostik</a:t>
            </a:r>
            <a:r>
              <a:rPr lang="en-US" sz="2440" dirty="0">
                <a:solidFill>
                  <a:srgbClr val="FFFFFF"/>
                </a:solidFill>
                <a:latin typeface="Poppins"/>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grpSp>
        <p:nvGrpSpPr>
          <p:cNvPr id="3" name="Group 3"/>
          <p:cNvGrpSpPr>
            <a:grpSpLocks noChangeAspect="1"/>
          </p:cNvGrpSpPr>
          <p:nvPr/>
        </p:nvGrpSpPr>
        <p:grpSpPr>
          <a:xfrm>
            <a:off x="10491392" y="2491814"/>
            <a:ext cx="8988048" cy="6291634"/>
            <a:chOff x="0" y="0"/>
            <a:chExt cx="6350000" cy="4445000"/>
          </a:xfrm>
        </p:grpSpPr>
        <p:sp>
          <p:nvSpPr>
            <p:cNvPr id="4" name="Freeform 4"/>
            <p:cNvSpPr/>
            <p:nvPr/>
          </p:nvSpPr>
          <p:spPr>
            <a:xfrm>
              <a:off x="0" y="0"/>
              <a:ext cx="6350000" cy="4445000"/>
            </a:xfrm>
            <a:custGeom>
              <a:avLst/>
              <a:gdLst/>
              <a:ahLst/>
              <a:cxnLst/>
              <a:rect l="l" t="t" r="r" b="b"/>
              <a:pathLst>
                <a:path w="6350000" h="4445000">
                  <a:moveTo>
                    <a:pt x="0" y="3429000"/>
                  </a:moveTo>
                  <a:lnTo>
                    <a:pt x="0" y="1016000"/>
                  </a:lnTo>
                  <a:cubicBezTo>
                    <a:pt x="0" y="454660"/>
                    <a:pt x="454660" y="0"/>
                    <a:pt x="1016000" y="0"/>
                  </a:cubicBezTo>
                  <a:lnTo>
                    <a:pt x="5334000" y="0"/>
                  </a:lnTo>
                  <a:cubicBezTo>
                    <a:pt x="5895340" y="0"/>
                    <a:pt x="6350000" y="454660"/>
                    <a:pt x="6350000" y="1016000"/>
                  </a:cubicBezTo>
                  <a:lnTo>
                    <a:pt x="6350000" y="3429000"/>
                  </a:lnTo>
                  <a:cubicBezTo>
                    <a:pt x="6350000" y="3990340"/>
                    <a:pt x="5895340" y="4445000"/>
                    <a:pt x="5334000" y="4445000"/>
                  </a:cubicBezTo>
                  <a:lnTo>
                    <a:pt x="1016000" y="4445000"/>
                  </a:lnTo>
                  <a:cubicBezTo>
                    <a:pt x="454660" y="4445000"/>
                    <a:pt x="0" y="3990340"/>
                    <a:pt x="0" y="3429000"/>
                  </a:cubicBezTo>
                  <a:close/>
                </a:path>
              </a:pathLst>
            </a:custGeom>
            <a:solidFill>
              <a:srgbClr val="7ED957"/>
            </a:solidFill>
            <a:ln w="12700">
              <a:solidFill>
                <a:srgbClr val="000000"/>
              </a:solidFill>
            </a:ln>
          </p:spPr>
        </p:sp>
      </p:grpSp>
      <p:grpSp>
        <p:nvGrpSpPr>
          <p:cNvPr id="5" name="Group 5"/>
          <p:cNvGrpSpPr>
            <a:grpSpLocks noChangeAspect="1"/>
          </p:cNvGrpSpPr>
          <p:nvPr/>
        </p:nvGrpSpPr>
        <p:grpSpPr>
          <a:xfrm>
            <a:off x="10689198" y="2630278"/>
            <a:ext cx="8592437" cy="6014706"/>
            <a:chOff x="0" y="0"/>
            <a:chExt cx="6350000" cy="4445000"/>
          </a:xfrm>
        </p:grpSpPr>
        <p:sp>
          <p:nvSpPr>
            <p:cNvPr id="6" name="Freeform 6"/>
            <p:cNvSpPr/>
            <p:nvPr/>
          </p:nvSpPr>
          <p:spPr>
            <a:xfrm>
              <a:off x="0" y="0"/>
              <a:ext cx="6350000" cy="4445000"/>
            </a:xfrm>
            <a:custGeom>
              <a:avLst/>
              <a:gdLst/>
              <a:ahLst/>
              <a:cxnLst/>
              <a:rect l="l" t="t" r="r" b="b"/>
              <a:pathLst>
                <a:path w="6350000" h="4445000">
                  <a:moveTo>
                    <a:pt x="0" y="3429000"/>
                  </a:moveTo>
                  <a:lnTo>
                    <a:pt x="0" y="1016000"/>
                  </a:lnTo>
                  <a:cubicBezTo>
                    <a:pt x="0" y="454660"/>
                    <a:pt x="454660" y="0"/>
                    <a:pt x="1016000" y="0"/>
                  </a:cubicBezTo>
                  <a:lnTo>
                    <a:pt x="5334000" y="0"/>
                  </a:lnTo>
                  <a:cubicBezTo>
                    <a:pt x="5895340" y="0"/>
                    <a:pt x="6350000" y="454660"/>
                    <a:pt x="6350000" y="1016000"/>
                  </a:cubicBezTo>
                  <a:lnTo>
                    <a:pt x="6350000" y="3429000"/>
                  </a:lnTo>
                  <a:cubicBezTo>
                    <a:pt x="6350000" y="3990340"/>
                    <a:pt x="5895340" y="4445000"/>
                    <a:pt x="5334000" y="4445000"/>
                  </a:cubicBezTo>
                  <a:lnTo>
                    <a:pt x="1016000" y="4445000"/>
                  </a:lnTo>
                  <a:cubicBezTo>
                    <a:pt x="454660" y="4445000"/>
                    <a:pt x="0" y="3990340"/>
                    <a:pt x="0" y="3429000"/>
                  </a:cubicBezTo>
                  <a:close/>
                </a:path>
              </a:pathLst>
            </a:custGeom>
            <a:blipFill>
              <a:blip r:embed="rId3"/>
              <a:stretch>
                <a:fillRect l="-2500" r="-2500"/>
              </a:stretch>
            </a:blipFill>
          </p:spPr>
        </p:sp>
      </p:grpSp>
      <p:pic>
        <p:nvPicPr>
          <p:cNvPr id="7" name="Picture 7"/>
          <p:cNvPicPr>
            <a:picLocks noChangeAspect="1"/>
          </p:cNvPicPr>
          <p:nvPr/>
        </p:nvPicPr>
        <p:blipFill>
          <a:blip r:embed="rId4"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l="9898" t="9898"/>
          <a:stretch>
            <a:fillRect/>
          </a:stretch>
        </p:blipFill>
        <p:spPr>
          <a:xfrm rot="-8946330" flipH="1" flipV="1">
            <a:off x="-1717774" y="8101023"/>
            <a:ext cx="5492949" cy="4833206"/>
          </a:xfrm>
          <a:prstGeom prst="rect">
            <a:avLst/>
          </a:prstGeom>
        </p:spPr>
      </p:pic>
      <p:pic>
        <p:nvPicPr>
          <p:cNvPr id="8" name="Picture 8"/>
          <p:cNvPicPr>
            <a:picLocks noChangeAspect="1"/>
          </p:cNvPicPr>
          <p:nvPr/>
        </p:nvPicPr>
        <p:blipFill>
          <a:blip r:embed="rId4"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l="9898" t="9898"/>
          <a:stretch>
            <a:fillRect/>
          </a:stretch>
        </p:blipFill>
        <p:spPr>
          <a:xfrm flipH="1" flipV="1">
            <a:off x="14687635" y="-2884973"/>
            <a:ext cx="5662533" cy="4982422"/>
          </a:xfrm>
          <a:prstGeom prst="rect">
            <a:avLst/>
          </a:prstGeom>
        </p:spPr>
      </p:pic>
      <p:sp>
        <p:nvSpPr>
          <p:cNvPr id="9" name="TextBox 9"/>
          <p:cNvSpPr txBox="1"/>
          <p:nvPr/>
        </p:nvSpPr>
        <p:spPr>
          <a:xfrm>
            <a:off x="1028700" y="2928261"/>
            <a:ext cx="7519808" cy="1629565"/>
          </a:xfrm>
          <a:prstGeom prst="rect">
            <a:avLst/>
          </a:prstGeom>
        </p:spPr>
        <p:txBody>
          <a:bodyPr lIns="0" tIns="0" rIns="0" bIns="0" rtlCol="0" anchor="t">
            <a:spAutoFit/>
          </a:bodyPr>
          <a:lstStyle/>
          <a:p>
            <a:pPr>
              <a:lnSpc>
                <a:spcPts val="6255"/>
              </a:lnSpc>
            </a:pPr>
            <a:r>
              <a:rPr lang="en-US" sz="6255">
                <a:solidFill>
                  <a:srgbClr val="7ED957"/>
                </a:solidFill>
                <a:latin typeface="Roboto Condensed Bold"/>
              </a:rPr>
              <a:t>Lalu, apa itu saja hasil analisis kami?</a:t>
            </a:r>
          </a:p>
        </p:txBody>
      </p:sp>
      <p:sp>
        <p:nvSpPr>
          <p:cNvPr id="10" name="TextBox 10"/>
          <p:cNvSpPr txBox="1"/>
          <p:nvPr/>
        </p:nvSpPr>
        <p:spPr>
          <a:xfrm>
            <a:off x="3393250" y="6336721"/>
            <a:ext cx="1949577" cy="901700"/>
          </a:xfrm>
          <a:prstGeom prst="rect">
            <a:avLst/>
          </a:prstGeom>
        </p:spPr>
        <p:txBody>
          <a:bodyPr lIns="0" tIns="0" rIns="0" bIns="0" rtlCol="0" anchor="t">
            <a:spAutoFit/>
          </a:bodyPr>
          <a:lstStyle/>
          <a:p>
            <a:pPr>
              <a:lnSpc>
                <a:spcPts val="7000"/>
              </a:lnSpc>
            </a:pPr>
            <a:r>
              <a:rPr lang="en-US" sz="5000">
                <a:solidFill>
                  <a:srgbClr val="FFFFFF"/>
                </a:solidFill>
                <a:latin typeface="Poppins Bold"/>
              </a:rPr>
              <a:t>TIDAK</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flipH="1" flipV="1">
            <a:off x="14687635" y="-3325786"/>
            <a:ext cx="5662533" cy="4982422"/>
          </a:xfrm>
          <a:prstGeom prst="rect">
            <a:avLst/>
          </a:prstGeom>
        </p:spPr>
      </p:pic>
      <p:pic>
        <p:nvPicPr>
          <p:cNvPr id="4" name="Picture 4"/>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946330" flipH="1" flipV="1">
            <a:off x="-2055806" y="7980487"/>
            <a:ext cx="5492949" cy="4833206"/>
          </a:xfrm>
          <a:prstGeom prst="rect">
            <a:avLst/>
          </a:prstGeom>
        </p:spPr>
      </p:pic>
      <p:pic>
        <p:nvPicPr>
          <p:cNvPr id="5" name="Picture 5"/>
          <p:cNvPicPr>
            <a:picLocks noChangeAspect="1"/>
          </p:cNvPicPr>
          <p:nvPr/>
        </p:nvPicPr>
        <p:blipFill>
          <a:blip r:embed="rId5"/>
          <a:srcRect/>
          <a:stretch>
            <a:fillRect/>
          </a:stretch>
        </p:blipFill>
        <p:spPr>
          <a:xfrm>
            <a:off x="9954885" y="837608"/>
            <a:ext cx="7564016" cy="8611783"/>
          </a:xfrm>
          <a:prstGeom prst="rect">
            <a:avLst/>
          </a:prstGeom>
        </p:spPr>
      </p:pic>
      <p:sp>
        <p:nvSpPr>
          <p:cNvPr id="6" name="TextBox 6"/>
          <p:cNvSpPr txBox="1"/>
          <p:nvPr/>
        </p:nvSpPr>
        <p:spPr>
          <a:xfrm>
            <a:off x="434380" y="1291114"/>
            <a:ext cx="9250885" cy="2151982"/>
          </a:xfrm>
          <a:prstGeom prst="rect">
            <a:avLst/>
          </a:prstGeom>
        </p:spPr>
        <p:txBody>
          <a:bodyPr lIns="0" tIns="0" rIns="0" bIns="0" rtlCol="0" anchor="t">
            <a:spAutoFit/>
          </a:bodyPr>
          <a:lstStyle/>
          <a:p>
            <a:pPr>
              <a:lnSpc>
                <a:spcPts val="5553"/>
              </a:lnSpc>
            </a:pPr>
            <a:r>
              <a:rPr lang="en-US" sz="5553">
                <a:solidFill>
                  <a:srgbClr val="7ED957"/>
                </a:solidFill>
                <a:latin typeface="Roboto Condensed Bold"/>
              </a:rPr>
              <a:t>Mengetahui Provinsi mana yang kekurangan SLB dan membuka lapangan pekerjaan</a:t>
            </a:r>
          </a:p>
        </p:txBody>
      </p:sp>
      <p:sp>
        <p:nvSpPr>
          <p:cNvPr id="7" name="TextBox 7"/>
          <p:cNvSpPr txBox="1"/>
          <p:nvPr/>
        </p:nvSpPr>
        <p:spPr>
          <a:xfrm>
            <a:off x="434380" y="4001278"/>
            <a:ext cx="8158379" cy="4823165"/>
          </a:xfrm>
          <a:prstGeom prst="rect">
            <a:avLst/>
          </a:prstGeom>
        </p:spPr>
        <p:txBody>
          <a:bodyPr lIns="0" tIns="0" rIns="0" bIns="0" rtlCol="0" anchor="t">
            <a:spAutoFit/>
          </a:bodyPr>
          <a:lstStyle/>
          <a:p>
            <a:pPr algn="just">
              <a:lnSpc>
                <a:spcPts val="3481"/>
              </a:lnSpc>
            </a:pPr>
            <a:r>
              <a:rPr lang="en-US" sz="2486">
                <a:solidFill>
                  <a:srgbClr val="FFFFFF"/>
                </a:solidFill>
                <a:latin typeface="Poppins"/>
              </a:rPr>
              <a:t>Dengan mengolah data jumlah sekolah dan jumlah siswa dalam satu Provinsi, menghasilkan rasio yang menunjukkan Provinsi yang masih memiliki sedikit SLB sementara jumlah siswanya tergolong banyak.</a:t>
            </a:r>
          </a:p>
          <a:p>
            <a:pPr algn="just">
              <a:lnSpc>
                <a:spcPts val="3481"/>
              </a:lnSpc>
            </a:pPr>
            <a:endParaRPr lang="en-US" sz="2486">
              <a:solidFill>
                <a:srgbClr val="FFFFFF"/>
              </a:solidFill>
              <a:latin typeface="Poppins"/>
            </a:endParaRPr>
          </a:p>
          <a:p>
            <a:pPr algn="just">
              <a:lnSpc>
                <a:spcPts val="3481"/>
              </a:lnSpc>
            </a:pPr>
            <a:r>
              <a:rPr lang="en-US" sz="2486">
                <a:solidFill>
                  <a:srgbClr val="FFFFFF"/>
                </a:solidFill>
                <a:latin typeface="Poppins"/>
              </a:rPr>
              <a:t>Dengan begitu, diharapkan pemerintah untuk dapat membangun infrastruktur sekolah berkebutuhan khusus yang mana tentunya juga akan membuka lapangan pekerjaan bagi masyarakat.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flipH="1" flipV="1">
            <a:off x="14687635" y="-3325786"/>
            <a:ext cx="5662533" cy="4982422"/>
          </a:xfrm>
          <a:prstGeom prst="rect">
            <a:avLst/>
          </a:prstGeom>
        </p:spPr>
      </p:pic>
      <p:pic>
        <p:nvPicPr>
          <p:cNvPr id="4" name="Picture 4"/>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946330" flipH="1" flipV="1">
            <a:off x="-2055806" y="7980487"/>
            <a:ext cx="5492949" cy="4833206"/>
          </a:xfrm>
          <a:prstGeom prst="rect">
            <a:avLst/>
          </a:prstGeom>
        </p:spPr>
      </p:pic>
      <p:pic>
        <p:nvPicPr>
          <p:cNvPr id="5" name="Picture 5"/>
          <p:cNvPicPr>
            <a:picLocks noChangeAspect="1"/>
          </p:cNvPicPr>
          <p:nvPr/>
        </p:nvPicPr>
        <p:blipFill>
          <a:blip r:embed="rId5"/>
          <a:srcRect/>
          <a:stretch>
            <a:fillRect/>
          </a:stretch>
        </p:blipFill>
        <p:spPr>
          <a:xfrm>
            <a:off x="10078849" y="800423"/>
            <a:ext cx="7629338" cy="8686153"/>
          </a:xfrm>
          <a:prstGeom prst="rect">
            <a:avLst/>
          </a:prstGeom>
        </p:spPr>
      </p:pic>
      <p:sp>
        <p:nvSpPr>
          <p:cNvPr id="6" name="TextBox 6"/>
          <p:cNvSpPr txBox="1"/>
          <p:nvPr/>
        </p:nvSpPr>
        <p:spPr>
          <a:xfrm>
            <a:off x="434380" y="1291114"/>
            <a:ext cx="9250885" cy="1449921"/>
          </a:xfrm>
          <a:prstGeom prst="rect">
            <a:avLst/>
          </a:prstGeom>
        </p:spPr>
        <p:txBody>
          <a:bodyPr lIns="0" tIns="0" rIns="0" bIns="0" rtlCol="0" anchor="t">
            <a:spAutoFit/>
          </a:bodyPr>
          <a:lstStyle/>
          <a:p>
            <a:pPr>
              <a:lnSpc>
                <a:spcPts val="5553"/>
              </a:lnSpc>
            </a:pPr>
            <a:r>
              <a:rPr lang="en-US" sz="5553">
                <a:solidFill>
                  <a:srgbClr val="7ED957"/>
                </a:solidFill>
                <a:latin typeface="Roboto Condensed Bold"/>
              </a:rPr>
              <a:t>Mengetahui Provinsi mana yang kekurangan Guru SLB</a:t>
            </a:r>
          </a:p>
        </p:txBody>
      </p:sp>
      <p:sp>
        <p:nvSpPr>
          <p:cNvPr id="7" name="TextBox 7"/>
          <p:cNvSpPr txBox="1"/>
          <p:nvPr/>
        </p:nvSpPr>
        <p:spPr>
          <a:xfrm>
            <a:off x="434380" y="3694202"/>
            <a:ext cx="8158379" cy="4385015"/>
          </a:xfrm>
          <a:prstGeom prst="rect">
            <a:avLst/>
          </a:prstGeom>
        </p:spPr>
        <p:txBody>
          <a:bodyPr lIns="0" tIns="0" rIns="0" bIns="0" rtlCol="0" anchor="t">
            <a:spAutoFit/>
          </a:bodyPr>
          <a:lstStyle/>
          <a:p>
            <a:pPr algn="just">
              <a:lnSpc>
                <a:spcPts val="3481"/>
              </a:lnSpc>
            </a:pPr>
            <a:r>
              <a:rPr lang="en-US" sz="2486">
                <a:solidFill>
                  <a:srgbClr val="FFFFFF"/>
                </a:solidFill>
                <a:latin typeface="Poppins"/>
              </a:rPr>
              <a:t>Dengan mengolah data jumlah sekolah dan jumlah guru SLB dalam satu Provinsi, menghasilkan rasio yang menunjukkan Provinsi yang masih memiliki tenaga didik berkebutuhan khusus yang sedikit.</a:t>
            </a:r>
          </a:p>
          <a:p>
            <a:pPr algn="just">
              <a:lnSpc>
                <a:spcPts val="3481"/>
              </a:lnSpc>
            </a:pPr>
            <a:endParaRPr lang="en-US" sz="2486">
              <a:solidFill>
                <a:srgbClr val="FFFFFF"/>
              </a:solidFill>
              <a:latin typeface="Poppins"/>
            </a:endParaRPr>
          </a:p>
          <a:p>
            <a:pPr algn="just">
              <a:lnSpc>
                <a:spcPts val="3481"/>
              </a:lnSpc>
            </a:pPr>
            <a:r>
              <a:rPr lang="en-US" sz="2486">
                <a:solidFill>
                  <a:srgbClr val="FFFFFF"/>
                </a:solidFill>
                <a:latin typeface="Poppins"/>
              </a:rPr>
              <a:t>Dengan begitu, diharapkan dapat menjadi gambaran untuk merekrut tenaga kerja yang berkualitas sebagai pencegahan meningkatnya angka siswa SLB putus sekolah.</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flipH="1" flipV="1">
            <a:off x="14687635" y="-3325786"/>
            <a:ext cx="5662533" cy="4982422"/>
          </a:xfrm>
          <a:prstGeom prst="rect">
            <a:avLst/>
          </a:prstGeom>
        </p:spPr>
      </p:pic>
      <p:pic>
        <p:nvPicPr>
          <p:cNvPr id="4" name="Picture 4"/>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946330" flipH="1" flipV="1">
            <a:off x="-2055806" y="7980487"/>
            <a:ext cx="5492949" cy="4833206"/>
          </a:xfrm>
          <a:prstGeom prst="rect">
            <a:avLst/>
          </a:prstGeom>
        </p:spPr>
      </p:pic>
      <p:pic>
        <p:nvPicPr>
          <p:cNvPr id="5" name="Picture 5"/>
          <p:cNvPicPr>
            <a:picLocks noChangeAspect="1"/>
          </p:cNvPicPr>
          <p:nvPr/>
        </p:nvPicPr>
        <p:blipFill>
          <a:blip r:embed="rId5"/>
          <a:srcRect/>
          <a:stretch>
            <a:fillRect/>
          </a:stretch>
        </p:blipFill>
        <p:spPr>
          <a:xfrm>
            <a:off x="9685265" y="531014"/>
            <a:ext cx="8104467" cy="9224971"/>
          </a:xfrm>
          <a:prstGeom prst="rect">
            <a:avLst/>
          </a:prstGeom>
        </p:spPr>
      </p:pic>
      <p:sp>
        <p:nvSpPr>
          <p:cNvPr id="6" name="TextBox 6"/>
          <p:cNvSpPr txBox="1"/>
          <p:nvPr/>
        </p:nvSpPr>
        <p:spPr>
          <a:xfrm>
            <a:off x="255252" y="830499"/>
            <a:ext cx="9250885" cy="2151982"/>
          </a:xfrm>
          <a:prstGeom prst="rect">
            <a:avLst/>
          </a:prstGeom>
        </p:spPr>
        <p:txBody>
          <a:bodyPr lIns="0" tIns="0" rIns="0" bIns="0" rtlCol="0" anchor="t">
            <a:spAutoFit/>
          </a:bodyPr>
          <a:lstStyle/>
          <a:p>
            <a:pPr>
              <a:lnSpc>
                <a:spcPts val="5553"/>
              </a:lnSpc>
            </a:pPr>
            <a:r>
              <a:rPr lang="en-US" sz="5553">
                <a:solidFill>
                  <a:srgbClr val="7ED957"/>
                </a:solidFill>
                <a:latin typeface="Roboto Condensed Bold"/>
              </a:rPr>
              <a:t>Mengetahui jumlah maksimum siswa SLB per Guru di Indonesia masih sesuai Standar</a:t>
            </a:r>
          </a:p>
        </p:txBody>
      </p:sp>
      <p:sp>
        <p:nvSpPr>
          <p:cNvPr id="7" name="TextBox 7"/>
          <p:cNvSpPr txBox="1"/>
          <p:nvPr/>
        </p:nvSpPr>
        <p:spPr>
          <a:xfrm>
            <a:off x="255252" y="3278070"/>
            <a:ext cx="8888748" cy="6691836"/>
          </a:xfrm>
          <a:prstGeom prst="rect">
            <a:avLst/>
          </a:prstGeom>
        </p:spPr>
        <p:txBody>
          <a:bodyPr lIns="0" tIns="0" rIns="0" bIns="0" rtlCol="0" anchor="t">
            <a:spAutoFit/>
          </a:bodyPr>
          <a:lstStyle/>
          <a:p>
            <a:pPr algn="just">
              <a:lnSpc>
                <a:spcPts val="3122"/>
              </a:lnSpc>
            </a:pPr>
            <a:r>
              <a:rPr lang="en-US" sz="2230">
                <a:solidFill>
                  <a:srgbClr val="FFFFFF"/>
                </a:solidFill>
                <a:latin typeface="Poppins"/>
              </a:rPr>
              <a:t>Menurut Permendikbud Nomor 44 Tahun 2019 tentang Standar Pendidikan Inklusif pada Pendidikan Dasar dan Menengah, jumlah maksimum siswa yang ditangani oleh satu guru di SLB adalah 8 siswa untuk kelas rendah dan 10 siswa untuk kelas tinggi.</a:t>
            </a:r>
          </a:p>
          <a:p>
            <a:pPr algn="just">
              <a:lnSpc>
                <a:spcPts val="3122"/>
              </a:lnSpc>
            </a:pPr>
            <a:endParaRPr lang="en-US" sz="2230">
              <a:solidFill>
                <a:srgbClr val="FFFFFF"/>
              </a:solidFill>
              <a:latin typeface="Poppins"/>
            </a:endParaRPr>
          </a:p>
          <a:p>
            <a:pPr algn="just">
              <a:lnSpc>
                <a:spcPts val="3122"/>
              </a:lnSpc>
            </a:pPr>
            <a:r>
              <a:rPr lang="en-US" sz="2230">
                <a:solidFill>
                  <a:srgbClr val="FFFFFF"/>
                </a:solidFill>
                <a:latin typeface="Poppins"/>
              </a:rPr>
              <a:t>Dari data di samping, rasio siswa per guru masih sesuai standar tersebut. Jumlah standar siswa per guru di SLB ini bertujuan untuk memastikan bahwa setiap siswa mendapatkan perhatian dan dukungan yang cukup dari guru dalam proses belajar mengajar. Namun, jumlah siswa per guru ini juga dapat dipengaruhi oleh berbagai faktor, seperti kebutuhan khusus siswa dan kemampuan guru yang bersangkutan. Oleh karena itu, standar jumlah siswa per guru di SLB dapat berbeda-beda antara satu sekolah dengan sekolah lainnya.</a:t>
            </a:r>
          </a:p>
          <a:p>
            <a:pPr algn="just">
              <a:lnSpc>
                <a:spcPts val="3122"/>
              </a:lnSpc>
            </a:pPr>
            <a:endParaRPr lang="en-US" sz="2230">
              <a:solidFill>
                <a:srgbClr val="FFFFFF"/>
              </a:solidFill>
              <a:latin typeface="Poppins"/>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b="15572"/>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946330" flipH="1" flipV="1">
            <a:off x="-3290625" y="-1516046"/>
            <a:ext cx="5492949" cy="4833206"/>
          </a:xfrm>
          <a:prstGeom prst="rect">
            <a:avLst/>
          </a:prstGeom>
        </p:spPr>
      </p:pic>
      <p:sp>
        <p:nvSpPr>
          <p:cNvPr id="4" name="TextBox 4"/>
          <p:cNvSpPr txBox="1"/>
          <p:nvPr/>
        </p:nvSpPr>
        <p:spPr>
          <a:xfrm>
            <a:off x="411974" y="492709"/>
            <a:ext cx="8692584" cy="939521"/>
          </a:xfrm>
          <a:prstGeom prst="rect">
            <a:avLst/>
          </a:prstGeom>
        </p:spPr>
        <p:txBody>
          <a:bodyPr lIns="0" tIns="0" rIns="0" bIns="0" rtlCol="0" anchor="t">
            <a:spAutoFit/>
          </a:bodyPr>
          <a:lstStyle/>
          <a:p>
            <a:pPr>
              <a:lnSpc>
                <a:spcPts val="6991"/>
              </a:lnSpc>
            </a:pPr>
            <a:r>
              <a:rPr lang="en-US" sz="6991">
                <a:solidFill>
                  <a:srgbClr val="7ED957"/>
                </a:solidFill>
                <a:latin typeface="Roboto Condensed Bold"/>
              </a:rPr>
              <a:t>Kesimpulan</a:t>
            </a:r>
          </a:p>
        </p:txBody>
      </p:sp>
      <p:grpSp>
        <p:nvGrpSpPr>
          <p:cNvPr id="5" name="Group 5"/>
          <p:cNvGrpSpPr>
            <a:grpSpLocks noChangeAspect="1"/>
          </p:cNvGrpSpPr>
          <p:nvPr/>
        </p:nvGrpSpPr>
        <p:grpSpPr>
          <a:xfrm rot="-10800000">
            <a:off x="11139801" y="3387354"/>
            <a:ext cx="12105647" cy="10118890"/>
            <a:chOff x="0" y="0"/>
            <a:chExt cx="4983480" cy="4165600"/>
          </a:xfrm>
        </p:grpSpPr>
        <p:sp>
          <p:nvSpPr>
            <p:cNvPr id="6" name="Freeform 6"/>
            <p:cNvSpPr/>
            <p:nvPr/>
          </p:nvSpPr>
          <p:spPr>
            <a:xfrm>
              <a:off x="0" y="0"/>
              <a:ext cx="4983480" cy="4165600"/>
            </a:xfrm>
            <a:custGeom>
              <a:avLst/>
              <a:gdLst/>
              <a:ahLst/>
              <a:cxnLst/>
              <a:rect l="l" t="t" r="r" b="b"/>
              <a:pathLst>
                <a:path w="4983480" h="4165600">
                  <a:moveTo>
                    <a:pt x="4537710" y="1230630"/>
                  </a:moveTo>
                  <a:cubicBezTo>
                    <a:pt x="4786630" y="1244600"/>
                    <a:pt x="4983480" y="1416050"/>
                    <a:pt x="4980940" y="1680210"/>
                  </a:cubicBezTo>
                  <a:cubicBezTo>
                    <a:pt x="4978400" y="1931670"/>
                    <a:pt x="4773930" y="2134870"/>
                    <a:pt x="4521200" y="2134870"/>
                  </a:cubicBezTo>
                  <a:cubicBezTo>
                    <a:pt x="4309109" y="2160270"/>
                    <a:pt x="3896359" y="2302510"/>
                    <a:pt x="4067809" y="2602230"/>
                  </a:cubicBezTo>
                  <a:cubicBezTo>
                    <a:pt x="4150359" y="2747010"/>
                    <a:pt x="4258309" y="2820670"/>
                    <a:pt x="4262119" y="3002280"/>
                  </a:cubicBezTo>
                  <a:cubicBezTo>
                    <a:pt x="4268469" y="3300730"/>
                    <a:pt x="3977639" y="3577590"/>
                    <a:pt x="3675379" y="3503930"/>
                  </a:cubicBezTo>
                  <a:cubicBezTo>
                    <a:pt x="3590289" y="3483610"/>
                    <a:pt x="3510279" y="3441700"/>
                    <a:pt x="3430269" y="3408680"/>
                  </a:cubicBezTo>
                  <a:cubicBezTo>
                    <a:pt x="3075939" y="3260090"/>
                    <a:pt x="2683509" y="3318510"/>
                    <a:pt x="2367279" y="3531870"/>
                  </a:cubicBezTo>
                  <a:cubicBezTo>
                    <a:pt x="2100579" y="3710941"/>
                    <a:pt x="1904999" y="3990341"/>
                    <a:pt x="1581149" y="4075430"/>
                  </a:cubicBezTo>
                  <a:cubicBezTo>
                    <a:pt x="1236979" y="4165600"/>
                    <a:pt x="855979" y="4089400"/>
                    <a:pt x="582929" y="3858260"/>
                  </a:cubicBezTo>
                  <a:cubicBezTo>
                    <a:pt x="349249" y="3657600"/>
                    <a:pt x="199389" y="3355340"/>
                    <a:pt x="201929" y="3048000"/>
                  </a:cubicBezTo>
                  <a:cubicBezTo>
                    <a:pt x="204469" y="2724150"/>
                    <a:pt x="365759" y="2429510"/>
                    <a:pt x="425449" y="2115820"/>
                  </a:cubicBezTo>
                  <a:cubicBezTo>
                    <a:pt x="459739" y="1931670"/>
                    <a:pt x="459739" y="1732280"/>
                    <a:pt x="393699" y="1554480"/>
                  </a:cubicBezTo>
                  <a:cubicBezTo>
                    <a:pt x="326390" y="1377950"/>
                    <a:pt x="177800" y="1267460"/>
                    <a:pt x="90170" y="1104900"/>
                  </a:cubicBezTo>
                  <a:cubicBezTo>
                    <a:pt x="33020" y="999490"/>
                    <a:pt x="0" y="877570"/>
                    <a:pt x="0" y="749300"/>
                  </a:cubicBezTo>
                  <a:cubicBezTo>
                    <a:pt x="0" y="335280"/>
                    <a:pt x="335280" y="0"/>
                    <a:pt x="749300" y="0"/>
                  </a:cubicBezTo>
                  <a:cubicBezTo>
                    <a:pt x="866140" y="0"/>
                    <a:pt x="982980" y="27940"/>
                    <a:pt x="1087120" y="80010"/>
                  </a:cubicBezTo>
                  <a:cubicBezTo>
                    <a:pt x="1272540" y="173990"/>
                    <a:pt x="1386840" y="354330"/>
                    <a:pt x="1570990" y="452120"/>
                  </a:cubicBezTo>
                  <a:cubicBezTo>
                    <a:pt x="1879600" y="615950"/>
                    <a:pt x="2148840" y="523240"/>
                    <a:pt x="2468880" y="466090"/>
                  </a:cubicBezTo>
                  <a:cubicBezTo>
                    <a:pt x="2672080" y="429260"/>
                    <a:pt x="2931160" y="431800"/>
                    <a:pt x="3117850" y="532130"/>
                  </a:cubicBezTo>
                  <a:cubicBezTo>
                    <a:pt x="3272790" y="614680"/>
                    <a:pt x="3361690" y="786130"/>
                    <a:pt x="3441700" y="934720"/>
                  </a:cubicBezTo>
                  <a:cubicBezTo>
                    <a:pt x="3662680" y="1341120"/>
                    <a:pt x="4132580" y="1210310"/>
                    <a:pt x="4523740" y="1229360"/>
                  </a:cubicBezTo>
                  <a:cubicBezTo>
                    <a:pt x="4530090" y="1229360"/>
                    <a:pt x="4533900" y="1230630"/>
                    <a:pt x="4537710" y="1230630"/>
                  </a:cubicBezTo>
                  <a:close/>
                </a:path>
              </a:pathLst>
            </a:custGeom>
            <a:solidFill>
              <a:srgbClr val="7ED957"/>
            </a:solidFill>
            <a:ln w="12700">
              <a:solidFill>
                <a:srgbClr val="000000"/>
              </a:solidFill>
            </a:ln>
          </p:spPr>
        </p:sp>
      </p:grpSp>
      <p:grpSp>
        <p:nvGrpSpPr>
          <p:cNvPr id="7" name="Group 7"/>
          <p:cNvGrpSpPr>
            <a:grpSpLocks noChangeAspect="1"/>
          </p:cNvGrpSpPr>
          <p:nvPr/>
        </p:nvGrpSpPr>
        <p:grpSpPr>
          <a:xfrm rot="-10800000">
            <a:off x="11553994" y="3720671"/>
            <a:ext cx="11410612" cy="9537922"/>
            <a:chOff x="0" y="0"/>
            <a:chExt cx="4983480" cy="4165600"/>
          </a:xfrm>
        </p:grpSpPr>
        <p:sp>
          <p:nvSpPr>
            <p:cNvPr id="8" name="Freeform 8"/>
            <p:cNvSpPr/>
            <p:nvPr/>
          </p:nvSpPr>
          <p:spPr>
            <a:xfrm>
              <a:off x="0" y="0"/>
              <a:ext cx="4983480" cy="4165600"/>
            </a:xfrm>
            <a:custGeom>
              <a:avLst/>
              <a:gdLst/>
              <a:ahLst/>
              <a:cxnLst/>
              <a:rect l="l" t="t" r="r" b="b"/>
              <a:pathLst>
                <a:path w="4983480" h="4165600">
                  <a:moveTo>
                    <a:pt x="4537710" y="1230630"/>
                  </a:moveTo>
                  <a:cubicBezTo>
                    <a:pt x="4786630" y="1244600"/>
                    <a:pt x="4983480" y="1416050"/>
                    <a:pt x="4980940" y="1680210"/>
                  </a:cubicBezTo>
                  <a:cubicBezTo>
                    <a:pt x="4978400" y="1931670"/>
                    <a:pt x="4773930" y="2134870"/>
                    <a:pt x="4521200" y="2134870"/>
                  </a:cubicBezTo>
                  <a:cubicBezTo>
                    <a:pt x="4309109" y="2160270"/>
                    <a:pt x="3896359" y="2302510"/>
                    <a:pt x="4067809" y="2602230"/>
                  </a:cubicBezTo>
                  <a:cubicBezTo>
                    <a:pt x="4150359" y="2747010"/>
                    <a:pt x="4258309" y="2820670"/>
                    <a:pt x="4262119" y="3002280"/>
                  </a:cubicBezTo>
                  <a:cubicBezTo>
                    <a:pt x="4268469" y="3300730"/>
                    <a:pt x="3977639" y="3577590"/>
                    <a:pt x="3675379" y="3503930"/>
                  </a:cubicBezTo>
                  <a:cubicBezTo>
                    <a:pt x="3590289" y="3483610"/>
                    <a:pt x="3510279" y="3441700"/>
                    <a:pt x="3430269" y="3408680"/>
                  </a:cubicBezTo>
                  <a:cubicBezTo>
                    <a:pt x="3075939" y="3260090"/>
                    <a:pt x="2683509" y="3318510"/>
                    <a:pt x="2367279" y="3531870"/>
                  </a:cubicBezTo>
                  <a:cubicBezTo>
                    <a:pt x="2100579" y="3710941"/>
                    <a:pt x="1904999" y="3990341"/>
                    <a:pt x="1581149" y="4075430"/>
                  </a:cubicBezTo>
                  <a:cubicBezTo>
                    <a:pt x="1236979" y="4165600"/>
                    <a:pt x="855979" y="4089400"/>
                    <a:pt x="582929" y="3858260"/>
                  </a:cubicBezTo>
                  <a:cubicBezTo>
                    <a:pt x="349249" y="3657600"/>
                    <a:pt x="199389" y="3355340"/>
                    <a:pt x="201929" y="3048000"/>
                  </a:cubicBezTo>
                  <a:cubicBezTo>
                    <a:pt x="204469" y="2724150"/>
                    <a:pt x="365759" y="2429510"/>
                    <a:pt x="425449" y="2115820"/>
                  </a:cubicBezTo>
                  <a:cubicBezTo>
                    <a:pt x="459739" y="1931670"/>
                    <a:pt x="459739" y="1732280"/>
                    <a:pt x="393699" y="1554480"/>
                  </a:cubicBezTo>
                  <a:cubicBezTo>
                    <a:pt x="326390" y="1377950"/>
                    <a:pt x="177800" y="1267460"/>
                    <a:pt x="90170" y="1104900"/>
                  </a:cubicBezTo>
                  <a:cubicBezTo>
                    <a:pt x="33020" y="999490"/>
                    <a:pt x="0" y="877570"/>
                    <a:pt x="0" y="749300"/>
                  </a:cubicBezTo>
                  <a:cubicBezTo>
                    <a:pt x="0" y="335280"/>
                    <a:pt x="335280" y="0"/>
                    <a:pt x="749300" y="0"/>
                  </a:cubicBezTo>
                  <a:cubicBezTo>
                    <a:pt x="866140" y="0"/>
                    <a:pt x="982980" y="27940"/>
                    <a:pt x="1087120" y="80010"/>
                  </a:cubicBezTo>
                  <a:cubicBezTo>
                    <a:pt x="1272540" y="173990"/>
                    <a:pt x="1386840" y="354330"/>
                    <a:pt x="1570990" y="452120"/>
                  </a:cubicBezTo>
                  <a:cubicBezTo>
                    <a:pt x="1879600" y="615950"/>
                    <a:pt x="2148840" y="523240"/>
                    <a:pt x="2468880" y="466090"/>
                  </a:cubicBezTo>
                  <a:cubicBezTo>
                    <a:pt x="2672080" y="429260"/>
                    <a:pt x="2931160" y="431800"/>
                    <a:pt x="3117850" y="532130"/>
                  </a:cubicBezTo>
                  <a:cubicBezTo>
                    <a:pt x="3272790" y="614680"/>
                    <a:pt x="3361690" y="786130"/>
                    <a:pt x="3441700" y="934720"/>
                  </a:cubicBezTo>
                  <a:cubicBezTo>
                    <a:pt x="3662680" y="1341120"/>
                    <a:pt x="4132580" y="1210310"/>
                    <a:pt x="4523740" y="1229360"/>
                  </a:cubicBezTo>
                  <a:cubicBezTo>
                    <a:pt x="4530090" y="1229360"/>
                    <a:pt x="4533900" y="1230630"/>
                    <a:pt x="4537710" y="1230630"/>
                  </a:cubicBezTo>
                  <a:close/>
                </a:path>
              </a:pathLst>
            </a:custGeom>
            <a:blipFill>
              <a:blip r:embed="rId5"/>
              <a:stretch>
                <a:fillRect l="-11920" r="-11920"/>
              </a:stretch>
            </a:blipFill>
          </p:spPr>
        </p:sp>
      </p:grpSp>
      <p:sp>
        <p:nvSpPr>
          <p:cNvPr id="9" name="TextBox 9"/>
          <p:cNvSpPr txBox="1"/>
          <p:nvPr/>
        </p:nvSpPr>
        <p:spPr>
          <a:xfrm>
            <a:off x="411974" y="1402150"/>
            <a:ext cx="16847326" cy="8140065"/>
          </a:xfrm>
          <a:prstGeom prst="rect">
            <a:avLst/>
          </a:prstGeom>
        </p:spPr>
        <p:txBody>
          <a:bodyPr lIns="0" tIns="0" rIns="0" bIns="0" rtlCol="0" anchor="t">
            <a:spAutoFit/>
          </a:bodyPr>
          <a:lstStyle/>
          <a:p>
            <a:pPr>
              <a:lnSpc>
                <a:spcPts val="4995"/>
              </a:lnSpc>
            </a:pPr>
            <a:r>
              <a:rPr lang="en-US" sz="2700">
                <a:solidFill>
                  <a:srgbClr val="FFFFFF"/>
                </a:solidFill>
                <a:latin typeface="Poppins"/>
              </a:rPr>
              <a:t>Dari analisis data yang telah dilakukan, dapat ditarik kesimpulan sebagai berikut:</a:t>
            </a:r>
          </a:p>
          <a:p>
            <a:pPr>
              <a:lnSpc>
                <a:spcPts val="4995"/>
              </a:lnSpc>
            </a:pPr>
            <a:endParaRPr lang="en-US" sz="2700">
              <a:solidFill>
                <a:srgbClr val="FFFFFF"/>
              </a:solidFill>
              <a:latin typeface="Poppins"/>
            </a:endParaRPr>
          </a:p>
          <a:p>
            <a:pPr>
              <a:lnSpc>
                <a:spcPts val="4995"/>
              </a:lnSpc>
            </a:pPr>
            <a:r>
              <a:rPr lang="en-US" sz="2700">
                <a:solidFill>
                  <a:srgbClr val="FFFFFF"/>
                </a:solidFill>
                <a:latin typeface="Poppins"/>
              </a:rPr>
              <a:t> 1.  Hasil hipotesa awal yang dilakukan sudah cukup benar.</a:t>
            </a:r>
          </a:p>
          <a:p>
            <a:pPr>
              <a:lnSpc>
                <a:spcPts val="4995"/>
              </a:lnSpc>
            </a:pPr>
            <a:r>
              <a:rPr lang="en-US" sz="2700">
                <a:solidFill>
                  <a:srgbClr val="FFFFFF"/>
                </a:solidFill>
                <a:latin typeface="Poppins"/>
              </a:rPr>
              <a:t>2.  Angka putus sekolah siswa SLB tidak hanya dipengaruhi oleh jumlah sekolah, guru, dan siswa  </a:t>
            </a:r>
          </a:p>
          <a:p>
            <a:pPr>
              <a:lnSpc>
                <a:spcPts val="4995"/>
              </a:lnSpc>
            </a:pPr>
            <a:r>
              <a:rPr lang="en-US" sz="2700">
                <a:solidFill>
                  <a:srgbClr val="FFFFFF"/>
                </a:solidFill>
                <a:latin typeface="Poppins"/>
              </a:rPr>
              <a:t>     dalam satu Provinsi, melainkan juga dukungan keluarga, kondisi sosial ekonomi, dan kualitas </a:t>
            </a:r>
          </a:p>
          <a:p>
            <a:pPr>
              <a:lnSpc>
                <a:spcPts val="4995"/>
              </a:lnSpc>
            </a:pPr>
            <a:r>
              <a:rPr lang="en-US" sz="2700">
                <a:solidFill>
                  <a:srgbClr val="FFFFFF"/>
                </a:solidFill>
                <a:latin typeface="Poppins"/>
              </a:rPr>
              <a:t>     pendidikan SLB yang bersangkutan.</a:t>
            </a:r>
          </a:p>
          <a:p>
            <a:pPr>
              <a:lnSpc>
                <a:spcPts val="4995"/>
              </a:lnSpc>
            </a:pPr>
            <a:r>
              <a:rPr lang="en-US" sz="2700">
                <a:solidFill>
                  <a:srgbClr val="FFFFFF"/>
                </a:solidFill>
                <a:latin typeface="Poppins"/>
              </a:rPr>
              <a:t>3.  Diperlukan Analisis Diagnostik untuk mengetahui faktor lebih lanjut</a:t>
            </a:r>
          </a:p>
          <a:p>
            <a:pPr>
              <a:lnSpc>
                <a:spcPts val="4995"/>
              </a:lnSpc>
            </a:pPr>
            <a:r>
              <a:rPr lang="en-US" sz="2700">
                <a:solidFill>
                  <a:srgbClr val="FFFFFF"/>
                </a:solidFill>
                <a:latin typeface="Poppins"/>
              </a:rPr>
              <a:t>     mengenai pengaruh angka putus sekolah siswa SLB.</a:t>
            </a:r>
          </a:p>
          <a:p>
            <a:pPr>
              <a:lnSpc>
                <a:spcPts val="4995"/>
              </a:lnSpc>
            </a:pPr>
            <a:r>
              <a:rPr lang="en-US" sz="2700">
                <a:solidFill>
                  <a:srgbClr val="FFFFFF"/>
                </a:solidFill>
                <a:latin typeface="Poppins"/>
              </a:rPr>
              <a:t>4.  Jumlah rasio siswa per guru di Indonesia masih sesuai standar.</a:t>
            </a:r>
          </a:p>
          <a:p>
            <a:pPr>
              <a:lnSpc>
                <a:spcPts val="4995"/>
              </a:lnSpc>
            </a:pPr>
            <a:r>
              <a:rPr lang="en-US" sz="2700">
                <a:solidFill>
                  <a:srgbClr val="FFFFFF"/>
                </a:solidFill>
                <a:latin typeface="Poppins"/>
              </a:rPr>
              <a:t>5.  Diharapkan tindakan lebih lanjut oleh Pemerintah untuk</a:t>
            </a:r>
          </a:p>
          <a:p>
            <a:pPr>
              <a:lnSpc>
                <a:spcPts val="4995"/>
              </a:lnSpc>
            </a:pPr>
            <a:r>
              <a:rPr lang="en-US" sz="2700">
                <a:solidFill>
                  <a:srgbClr val="FFFFFF"/>
                </a:solidFill>
                <a:latin typeface="Poppins"/>
              </a:rPr>
              <a:t>     memperbanyak SLB di Provinsi yang masih memiliki SLB yang sedikit</a:t>
            </a:r>
          </a:p>
          <a:p>
            <a:pPr>
              <a:lnSpc>
                <a:spcPts val="4995"/>
              </a:lnSpc>
            </a:pPr>
            <a:r>
              <a:rPr lang="en-US" sz="2700">
                <a:solidFill>
                  <a:srgbClr val="FFFFFF"/>
                </a:solidFill>
                <a:latin typeface="Poppins"/>
              </a:rPr>
              <a:t>     serta merekrut tenaga kerja yang berkualitas pada Provinsi </a:t>
            </a:r>
          </a:p>
          <a:p>
            <a:pPr>
              <a:lnSpc>
                <a:spcPts val="4995"/>
              </a:lnSpc>
            </a:pPr>
            <a:r>
              <a:rPr lang="en-US" sz="2700">
                <a:solidFill>
                  <a:srgbClr val="FFFFFF"/>
                </a:solidFill>
                <a:latin typeface="Poppins"/>
              </a:rPr>
              <a:t>     yang masih kekurangan tenaga kerja didik untuk siswa SLB.</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9955866" flipH="1" flipV="1">
            <a:off x="12512550" y="4564279"/>
            <a:ext cx="9493500" cy="6289444"/>
          </a:xfrm>
          <a:prstGeom prst="rect">
            <a:avLst/>
          </a:prstGeom>
        </p:spPr>
      </p:pic>
      <p:pic>
        <p:nvPicPr>
          <p:cNvPr id="4" name="Picture 4"/>
          <p:cNvPicPr>
            <a:picLocks noChangeAspect="1"/>
          </p:cNvPicPr>
          <p:nvPr/>
        </p:nvPicPr>
        <p:blipFill>
          <a:blip r:embed="rId5"/>
          <a:srcRect l="3944"/>
          <a:stretch>
            <a:fillRect/>
          </a:stretch>
        </p:blipFill>
        <p:spPr>
          <a:xfrm>
            <a:off x="-2160773" y="5040531"/>
            <a:ext cx="20448773" cy="8435538"/>
          </a:xfrm>
          <a:prstGeom prst="rect">
            <a:avLst/>
          </a:prstGeom>
        </p:spPr>
      </p:pic>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flipH="1" flipV="1">
            <a:off x="-2653640" y="-2294955"/>
            <a:ext cx="9493500" cy="6289444"/>
          </a:xfrm>
          <a:prstGeom prst="rect">
            <a:avLst/>
          </a:prstGeom>
        </p:spPr>
      </p:pic>
      <p:sp>
        <p:nvSpPr>
          <p:cNvPr id="6" name="TextBox 6"/>
          <p:cNvSpPr txBox="1"/>
          <p:nvPr/>
        </p:nvSpPr>
        <p:spPr>
          <a:xfrm>
            <a:off x="4657018" y="3733329"/>
            <a:ext cx="8973964" cy="1668818"/>
          </a:xfrm>
          <a:prstGeom prst="rect">
            <a:avLst/>
          </a:prstGeom>
        </p:spPr>
        <p:txBody>
          <a:bodyPr lIns="0" tIns="0" rIns="0" bIns="0" rtlCol="0" anchor="t">
            <a:spAutoFit/>
          </a:bodyPr>
          <a:lstStyle/>
          <a:p>
            <a:pPr algn="ctr">
              <a:lnSpc>
                <a:spcPts val="12451"/>
              </a:lnSpc>
            </a:pPr>
            <a:r>
              <a:rPr lang="en-US" sz="12451">
                <a:solidFill>
                  <a:srgbClr val="7ED957"/>
                </a:solidFill>
                <a:latin typeface="Roboto Condensed Bold"/>
              </a:rPr>
              <a:t>Terima Kasih</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8861" b="6763"/>
          <a:stretch>
            <a:fillRect/>
          </a:stretch>
        </p:blipFill>
        <p:spPr>
          <a:xfrm>
            <a:off x="0" y="0"/>
            <a:ext cx="18288000" cy="10287000"/>
          </a:xfrm>
          <a:prstGeom prst="rect">
            <a:avLst/>
          </a:prstGeom>
        </p:spPr>
      </p:pic>
      <p:sp>
        <p:nvSpPr>
          <p:cNvPr id="3" name="TextBox 3"/>
          <p:cNvSpPr txBox="1"/>
          <p:nvPr/>
        </p:nvSpPr>
        <p:spPr>
          <a:xfrm>
            <a:off x="8549364" y="1784283"/>
            <a:ext cx="8709936" cy="2555875"/>
          </a:xfrm>
          <a:prstGeom prst="rect">
            <a:avLst/>
          </a:prstGeom>
        </p:spPr>
        <p:txBody>
          <a:bodyPr lIns="0" tIns="0" rIns="0" bIns="0" rtlCol="0" anchor="t">
            <a:spAutoFit/>
          </a:bodyPr>
          <a:lstStyle/>
          <a:p>
            <a:pPr algn="just">
              <a:lnSpc>
                <a:spcPts val="5000"/>
              </a:lnSpc>
            </a:pPr>
            <a:r>
              <a:rPr lang="en-US" sz="5000">
                <a:solidFill>
                  <a:srgbClr val="7ED957"/>
                </a:solidFill>
                <a:latin typeface="Roboto Condensed Bold"/>
              </a:rPr>
              <a:t>"Apakah angka siswa SLB putus sekolah dalam satu Provinsi dipengaruhi oleh jumlah sekolah, guru, dan siswa?"</a:t>
            </a:r>
          </a:p>
        </p:txBody>
      </p:sp>
      <p:sp>
        <p:nvSpPr>
          <p:cNvPr id="4" name="TextBox 4"/>
          <p:cNvSpPr txBox="1"/>
          <p:nvPr/>
        </p:nvSpPr>
        <p:spPr>
          <a:xfrm>
            <a:off x="8549364" y="5076825"/>
            <a:ext cx="8709936" cy="3537202"/>
          </a:xfrm>
          <a:prstGeom prst="rect">
            <a:avLst/>
          </a:prstGeom>
        </p:spPr>
        <p:txBody>
          <a:bodyPr lIns="0" tIns="0" rIns="0" bIns="0" rtlCol="0" anchor="t">
            <a:spAutoFit/>
          </a:bodyPr>
          <a:lstStyle/>
          <a:p>
            <a:pPr>
              <a:lnSpc>
                <a:spcPts val="3496"/>
              </a:lnSpc>
            </a:pPr>
            <a:r>
              <a:rPr lang="en-US" sz="2497" dirty="0" err="1">
                <a:solidFill>
                  <a:srgbClr val="FFFFFF"/>
                </a:solidFill>
                <a:latin typeface="Poppins"/>
              </a:rPr>
              <a:t>Hipotesa</a:t>
            </a:r>
            <a:r>
              <a:rPr lang="en-US" sz="2497" dirty="0">
                <a:solidFill>
                  <a:srgbClr val="FFFFFF"/>
                </a:solidFill>
                <a:latin typeface="Poppins"/>
              </a:rPr>
              <a:t> </a:t>
            </a:r>
            <a:r>
              <a:rPr lang="en-US" sz="2497" dirty="0" err="1">
                <a:solidFill>
                  <a:srgbClr val="FFFFFF"/>
                </a:solidFill>
                <a:latin typeface="Poppins"/>
              </a:rPr>
              <a:t>awal</a:t>
            </a:r>
            <a:r>
              <a:rPr lang="en-US" sz="2497" dirty="0">
                <a:solidFill>
                  <a:srgbClr val="FFFFFF"/>
                </a:solidFill>
                <a:latin typeface="Poppins"/>
              </a:rPr>
              <a:t>:</a:t>
            </a:r>
          </a:p>
          <a:p>
            <a:pPr>
              <a:lnSpc>
                <a:spcPts val="3496"/>
              </a:lnSpc>
            </a:pPr>
            <a:endParaRPr lang="en-US" sz="2497" dirty="0">
              <a:solidFill>
                <a:srgbClr val="FFFFFF"/>
              </a:solidFill>
              <a:latin typeface="Poppins"/>
            </a:endParaRPr>
          </a:p>
          <a:p>
            <a:pPr algn="just">
              <a:lnSpc>
                <a:spcPts val="3496"/>
              </a:lnSpc>
            </a:pPr>
            <a:r>
              <a:rPr lang="en-US" sz="2497" dirty="0" err="1">
                <a:solidFill>
                  <a:srgbClr val="FFFFFF"/>
                </a:solidFill>
                <a:latin typeface="Poppins"/>
              </a:rPr>
              <a:t>Tiga</a:t>
            </a:r>
            <a:r>
              <a:rPr lang="en-US" sz="2497" dirty="0">
                <a:solidFill>
                  <a:srgbClr val="FFFFFF"/>
                </a:solidFill>
                <a:latin typeface="Poppins"/>
              </a:rPr>
              <a:t> </a:t>
            </a:r>
            <a:r>
              <a:rPr lang="en-US" sz="2497" dirty="0" err="1">
                <a:solidFill>
                  <a:srgbClr val="FFFFFF"/>
                </a:solidFill>
                <a:latin typeface="Poppins"/>
              </a:rPr>
              <a:t>hal</a:t>
            </a:r>
            <a:r>
              <a:rPr lang="en-US" sz="2497" dirty="0">
                <a:solidFill>
                  <a:srgbClr val="FFFFFF"/>
                </a:solidFill>
                <a:latin typeface="Poppins"/>
              </a:rPr>
              <a:t> </a:t>
            </a:r>
            <a:r>
              <a:rPr lang="en-US" sz="2497" dirty="0" err="1">
                <a:solidFill>
                  <a:srgbClr val="FFFFFF"/>
                </a:solidFill>
                <a:latin typeface="Poppins"/>
              </a:rPr>
              <a:t>tersebut</a:t>
            </a:r>
            <a:r>
              <a:rPr lang="en-US" sz="2497" dirty="0">
                <a:solidFill>
                  <a:srgbClr val="FFFFFF"/>
                </a:solidFill>
                <a:latin typeface="Poppins"/>
              </a:rPr>
              <a:t> </a:t>
            </a:r>
            <a:r>
              <a:rPr lang="en-US" sz="2497" dirty="0" err="1">
                <a:solidFill>
                  <a:srgbClr val="FFFFFF"/>
                </a:solidFill>
                <a:latin typeface="Poppins"/>
              </a:rPr>
              <a:t>bisa</a:t>
            </a:r>
            <a:r>
              <a:rPr lang="en-US" sz="2497" dirty="0">
                <a:solidFill>
                  <a:srgbClr val="FFFFFF"/>
                </a:solidFill>
                <a:latin typeface="Poppins"/>
              </a:rPr>
              <a:t> </a:t>
            </a:r>
            <a:r>
              <a:rPr lang="en-US" sz="2497" dirty="0" err="1">
                <a:solidFill>
                  <a:srgbClr val="FFFFFF"/>
                </a:solidFill>
                <a:latin typeface="Poppins"/>
              </a:rPr>
              <a:t>menjadi</a:t>
            </a:r>
            <a:r>
              <a:rPr lang="en-US" sz="2497" dirty="0">
                <a:solidFill>
                  <a:srgbClr val="FFFFFF"/>
                </a:solidFill>
                <a:latin typeface="Poppins"/>
              </a:rPr>
              <a:t> salah </a:t>
            </a:r>
            <a:r>
              <a:rPr lang="en-US" sz="2497" dirty="0" err="1">
                <a:solidFill>
                  <a:srgbClr val="FFFFFF"/>
                </a:solidFill>
                <a:latin typeface="Poppins"/>
              </a:rPr>
              <a:t>satu</a:t>
            </a:r>
            <a:r>
              <a:rPr lang="en-US" sz="2497" dirty="0">
                <a:solidFill>
                  <a:srgbClr val="FFFFFF"/>
                </a:solidFill>
                <a:latin typeface="Poppins"/>
              </a:rPr>
              <a:t> </a:t>
            </a:r>
            <a:r>
              <a:rPr lang="en-US" sz="2497" dirty="0" err="1">
                <a:solidFill>
                  <a:srgbClr val="FFFFFF"/>
                </a:solidFill>
                <a:latin typeface="Poppins"/>
              </a:rPr>
              <a:t>faktor</a:t>
            </a:r>
            <a:r>
              <a:rPr lang="en-US" sz="2497" dirty="0">
                <a:solidFill>
                  <a:srgbClr val="FFFFFF"/>
                </a:solidFill>
                <a:latin typeface="Poppins"/>
              </a:rPr>
              <a:t> yang </a:t>
            </a:r>
            <a:r>
              <a:rPr lang="en-US" sz="2497" dirty="0" err="1">
                <a:solidFill>
                  <a:srgbClr val="FFFFFF"/>
                </a:solidFill>
                <a:latin typeface="Poppins"/>
              </a:rPr>
              <a:t>mempengaruhi</a:t>
            </a:r>
            <a:r>
              <a:rPr lang="en-US" sz="2497" dirty="0">
                <a:solidFill>
                  <a:srgbClr val="FFFFFF"/>
                </a:solidFill>
                <a:latin typeface="Poppins"/>
              </a:rPr>
              <a:t> </a:t>
            </a:r>
            <a:r>
              <a:rPr lang="en-US" sz="2497" dirty="0" err="1">
                <a:solidFill>
                  <a:srgbClr val="FFFFFF"/>
                </a:solidFill>
                <a:latin typeface="Poppins"/>
              </a:rPr>
              <a:t>angka</a:t>
            </a:r>
            <a:r>
              <a:rPr lang="en-US" sz="2497" dirty="0">
                <a:solidFill>
                  <a:srgbClr val="FFFFFF"/>
                </a:solidFill>
                <a:latin typeface="Poppins"/>
              </a:rPr>
              <a:t> </a:t>
            </a:r>
            <a:r>
              <a:rPr lang="en-US" sz="2497" dirty="0" err="1">
                <a:solidFill>
                  <a:srgbClr val="FFFFFF"/>
                </a:solidFill>
                <a:latin typeface="Poppins"/>
              </a:rPr>
              <a:t>siswa</a:t>
            </a:r>
            <a:r>
              <a:rPr lang="en-US" sz="2497" dirty="0">
                <a:solidFill>
                  <a:srgbClr val="FFFFFF"/>
                </a:solidFill>
                <a:latin typeface="Poppins"/>
              </a:rPr>
              <a:t> SLB yang </a:t>
            </a:r>
            <a:r>
              <a:rPr lang="en-US" sz="2497" dirty="0" err="1">
                <a:solidFill>
                  <a:srgbClr val="FFFFFF"/>
                </a:solidFill>
                <a:latin typeface="Poppins"/>
              </a:rPr>
              <a:t>putus</a:t>
            </a:r>
            <a:r>
              <a:rPr lang="en-US" sz="2497" dirty="0">
                <a:solidFill>
                  <a:srgbClr val="FFFFFF"/>
                </a:solidFill>
                <a:latin typeface="Poppins"/>
              </a:rPr>
              <a:t> </a:t>
            </a:r>
            <a:r>
              <a:rPr lang="en-US" sz="2497" dirty="0" err="1">
                <a:solidFill>
                  <a:srgbClr val="FFFFFF"/>
                </a:solidFill>
                <a:latin typeface="Poppins"/>
              </a:rPr>
              <a:t>sekolah</a:t>
            </a:r>
            <a:r>
              <a:rPr lang="en-US" sz="2497" dirty="0">
                <a:solidFill>
                  <a:srgbClr val="FFFFFF"/>
                </a:solidFill>
                <a:latin typeface="Poppins"/>
              </a:rPr>
              <a:t>, </a:t>
            </a:r>
            <a:r>
              <a:rPr lang="en-US" sz="2497" dirty="0" err="1">
                <a:solidFill>
                  <a:srgbClr val="FFFFFF"/>
                </a:solidFill>
                <a:latin typeface="Poppins"/>
              </a:rPr>
              <a:t>mengingat</a:t>
            </a:r>
            <a:r>
              <a:rPr lang="en-US" sz="2497" dirty="0">
                <a:solidFill>
                  <a:srgbClr val="FFFFFF"/>
                </a:solidFill>
                <a:latin typeface="Poppins"/>
              </a:rPr>
              <a:t> </a:t>
            </a:r>
            <a:r>
              <a:rPr lang="en-US" sz="2497" dirty="0" err="1">
                <a:solidFill>
                  <a:srgbClr val="FFFFFF"/>
                </a:solidFill>
                <a:latin typeface="Poppins"/>
              </a:rPr>
              <a:t>anak</a:t>
            </a:r>
            <a:r>
              <a:rPr lang="en-US" sz="2497" dirty="0">
                <a:solidFill>
                  <a:srgbClr val="FFFFFF"/>
                </a:solidFill>
                <a:latin typeface="Poppins"/>
              </a:rPr>
              <a:t> yang </a:t>
            </a:r>
            <a:r>
              <a:rPr lang="en-US" sz="2497" dirty="0" err="1">
                <a:solidFill>
                  <a:srgbClr val="FFFFFF"/>
                </a:solidFill>
                <a:latin typeface="Poppins"/>
              </a:rPr>
              <a:t>berkubutuhan</a:t>
            </a:r>
            <a:r>
              <a:rPr lang="en-US" sz="2497" dirty="0">
                <a:solidFill>
                  <a:srgbClr val="FFFFFF"/>
                </a:solidFill>
                <a:latin typeface="Poppins"/>
              </a:rPr>
              <a:t> </a:t>
            </a:r>
            <a:r>
              <a:rPr lang="en-US" sz="2497" dirty="0" err="1">
                <a:solidFill>
                  <a:srgbClr val="FFFFFF"/>
                </a:solidFill>
                <a:latin typeface="Poppins"/>
              </a:rPr>
              <a:t>khusus</a:t>
            </a:r>
            <a:r>
              <a:rPr lang="en-US" sz="2497" dirty="0">
                <a:solidFill>
                  <a:srgbClr val="FFFFFF"/>
                </a:solidFill>
                <a:latin typeface="Poppins"/>
              </a:rPr>
              <a:t> juga </a:t>
            </a:r>
            <a:r>
              <a:rPr lang="en-US" sz="2497" dirty="0" err="1">
                <a:solidFill>
                  <a:srgbClr val="FFFFFF"/>
                </a:solidFill>
                <a:latin typeface="Poppins"/>
              </a:rPr>
              <a:t>memerlukan</a:t>
            </a:r>
            <a:r>
              <a:rPr lang="en-US" sz="2497" dirty="0">
                <a:solidFill>
                  <a:srgbClr val="FFFFFF"/>
                </a:solidFill>
                <a:latin typeface="Poppins"/>
              </a:rPr>
              <a:t> </a:t>
            </a:r>
            <a:r>
              <a:rPr lang="en-US" sz="2497" dirty="0" err="1">
                <a:solidFill>
                  <a:srgbClr val="FFFFFF"/>
                </a:solidFill>
                <a:latin typeface="Poppins"/>
              </a:rPr>
              <a:t>pelayanan</a:t>
            </a:r>
            <a:r>
              <a:rPr lang="en-US" sz="2497" dirty="0">
                <a:solidFill>
                  <a:srgbClr val="FFFFFF"/>
                </a:solidFill>
                <a:latin typeface="Poppins"/>
              </a:rPr>
              <a:t> </a:t>
            </a:r>
            <a:r>
              <a:rPr lang="en-US" sz="2497" dirty="0" err="1">
                <a:solidFill>
                  <a:srgbClr val="FFFFFF"/>
                </a:solidFill>
                <a:latin typeface="Poppins"/>
              </a:rPr>
              <a:t>pendidikan</a:t>
            </a:r>
            <a:r>
              <a:rPr lang="en-US" sz="2497" dirty="0">
                <a:solidFill>
                  <a:srgbClr val="FFFFFF"/>
                </a:solidFill>
                <a:latin typeface="Poppins"/>
              </a:rPr>
              <a:t> yang </a:t>
            </a:r>
            <a:r>
              <a:rPr lang="en-US" sz="2497" dirty="0" err="1">
                <a:solidFill>
                  <a:srgbClr val="FFFFFF"/>
                </a:solidFill>
                <a:latin typeface="Poppins"/>
              </a:rPr>
              <a:t>khusus</a:t>
            </a:r>
            <a:r>
              <a:rPr lang="en-US" sz="2497" dirty="0">
                <a:solidFill>
                  <a:srgbClr val="FFFFFF"/>
                </a:solidFill>
                <a:latin typeface="Poppins"/>
              </a:rPr>
              <a:t>, </a:t>
            </a:r>
            <a:r>
              <a:rPr lang="en-US" sz="2497" dirty="0" err="1">
                <a:solidFill>
                  <a:srgbClr val="FFFFFF"/>
                </a:solidFill>
                <a:latin typeface="Poppins"/>
              </a:rPr>
              <a:t>serta</a:t>
            </a:r>
            <a:r>
              <a:rPr lang="en-US" sz="2497" dirty="0">
                <a:solidFill>
                  <a:srgbClr val="FFFFFF"/>
                </a:solidFill>
                <a:latin typeface="Poppins"/>
              </a:rPr>
              <a:t> </a:t>
            </a:r>
            <a:r>
              <a:rPr lang="en-US" sz="2497" dirty="0" err="1">
                <a:solidFill>
                  <a:srgbClr val="FFFFFF"/>
                </a:solidFill>
                <a:latin typeface="Poppins"/>
              </a:rPr>
              <a:t>fasilitas</a:t>
            </a:r>
            <a:r>
              <a:rPr lang="en-US" sz="2497" dirty="0">
                <a:solidFill>
                  <a:srgbClr val="FFFFFF"/>
                </a:solidFill>
                <a:latin typeface="Poppins"/>
              </a:rPr>
              <a:t> dan </a:t>
            </a:r>
            <a:r>
              <a:rPr lang="en-US" sz="2497" dirty="0" err="1">
                <a:solidFill>
                  <a:srgbClr val="FFFFFF"/>
                </a:solidFill>
                <a:latin typeface="Poppins"/>
              </a:rPr>
              <a:t>kinerja</a:t>
            </a:r>
            <a:r>
              <a:rPr lang="en-US" sz="2497" dirty="0">
                <a:solidFill>
                  <a:srgbClr val="FFFFFF"/>
                </a:solidFill>
                <a:latin typeface="Poppins"/>
              </a:rPr>
              <a:t> </a:t>
            </a:r>
            <a:r>
              <a:rPr lang="en-US" sz="2497" dirty="0" err="1">
                <a:solidFill>
                  <a:srgbClr val="FFFFFF"/>
                </a:solidFill>
                <a:latin typeface="Poppins"/>
              </a:rPr>
              <a:t>ketenagakerjaan</a:t>
            </a:r>
            <a:r>
              <a:rPr lang="en-US" sz="2497" dirty="0">
                <a:solidFill>
                  <a:srgbClr val="FFFFFF"/>
                </a:solidFill>
                <a:latin typeface="Poppins"/>
              </a:rPr>
              <a:t> di </a:t>
            </a:r>
            <a:r>
              <a:rPr lang="en-US" sz="2497" dirty="0" err="1">
                <a:solidFill>
                  <a:srgbClr val="FFFFFF"/>
                </a:solidFill>
                <a:latin typeface="Poppins"/>
              </a:rPr>
              <a:t>bidang</a:t>
            </a:r>
            <a:r>
              <a:rPr lang="en-US" sz="2497" dirty="0">
                <a:solidFill>
                  <a:srgbClr val="FFFFFF"/>
                </a:solidFill>
                <a:latin typeface="Poppins"/>
              </a:rPr>
              <a:t> </a:t>
            </a:r>
            <a:r>
              <a:rPr lang="en-US" sz="2497" dirty="0" err="1">
                <a:solidFill>
                  <a:srgbClr val="FFFFFF"/>
                </a:solidFill>
                <a:latin typeface="Poppins"/>
              </a:rPr>
              <a:t>tersebut</a:t>
            </a:r>
            <a:r>
              <a:rPr lang="en-US" sz="2497" dirty="0">
                <a:solidFill>
                  <a:srgbClr val="FFFFFF"/>
                </a:solidFill>
                <a:latin typeface="Poppins"/>
              </a:rPr>
              <a:t>.</a:t>
            </a:r>
          </a:p>
        </p:txBody>
      </p:sp>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0800000" flipV="1">
            <a:off x="-3626146" y="5577574"/>
            <a:ext cx="10665777" cy="7066077"/>
          </a:xfrm>
          <a:prstGeom prst="rect">
            <a:avLst/>
          </a:prstGeom>
        </p:spPr>
      </p:pic>
      <p:grpSp>
        <p:nvGrpSpPr>
          <p:cNvPr id="6" name="Group 6"/>
          <p:cNvGrpSpPr/>
          <p:nvPr/>
        </p:nvGrpSpPr>
        <p:grpSpPr>
          <a:xfrm>
            <a:off x="1635083" y="1028799"/>
            <a:ext cx="5629719" cy="8229402"/>
            <a:chOff x="0" y="0"/>
            <a:chExt cx="1046566" cy="1529847"/>
          </a:xfrm>
        </p:grpSpPr>
        <p:sp>
          <p:nvSpPr>
            <p:cNvPr id="7" name="Freeform 7"/>
            <p:cNvSpPr/>
            <p:nvPr/>
          </p:nvSpPr>
          <p:spPr>
            <a:xfrm>
              <a:off x="0" y="0"/>
              <a:ext cx="1046566" cy="1529847"/>
            </a:xfrm>
            <a:custGeom>
              <a:avLst/>
              <a:gdLst/>
              <a:ahLst/>
              <a:cxnLst/>
              <a:rect l="l" t="t" r="r" b="b"/>
              <a:pathLst>
                <a:path w="1046566" h="1529847">
                  <a:moveTo>
                    <a:pt x="70135" y="0"/>
                  </a:moveTo>
                  <a:lnTo>
                    <a:pt x="976431" y="0"/>
                  </a:lnTo>
                  <a:cubicBezTo>
                    <a:pt x="1015165" y="0"/>
                    <a:pt x="1046566" y="31400"/>
                    <a:pt x="1046566" y="70135"/>
                  </a:cubicBezTo>
                  <a:lnTo>
                    <a:pt x="1046566" y="1459713"/>
                  </a:lnTo>
                  <a:cubicBezTo>
                    <a:pt x="1046566" y="1498447"/>
                    <a:pt x="1015165" y="1529847"/>
                    <a:pt x="976431" y="1529847"/>
                  </a:cubicBezTo>
                  <a:lnTo>
                    <a:pt x="70135" y="1529847"/>
                  </a:lnTo>
                  <a:cubicBezTo>
                    <a:pt x="51534" y="1529847"/>
                    <a:pt x="33695" y="1522458"/>
                    <a:pt x="20542" y="1509305"/>
                  </a:cubicBezTo>
                  <a:cubicBezTo>
                    <a:pt x="7389" y="1496152"/>
                    <a:pt x="0" y="1478314"/>
                    <a:pt x="0" y="1459713"/>
                  </a:cubicBezTo>
                  <a:lnTo>
                    <a:pt x="0" y="70135"/>
                  </a:lnTo>
                  <a:cubicBezTo>
                    <a:pt x="0" y="31400"/>
                    <a:pt x="31400" y="0"/>
                    <a:pt x="70135" y="0"/>
                  </a:cubicBezTo>
                  <a:close/>
                </a:path>
              </a:pathLst>
            </a:custGeom>
            <a:solidFill>
              <a:srgbClr val="7ED957"/>
            </a:solidFill>
          </p:spPr>
        </p:sp>
        <p:sp>
          <p:nvSpPr>
            <p:cNvPr id="8" name="TextBox 8"/>
            <p:cNvSpPr txBox="1"/>
            <p:nvPr/>
          </p:nvSpPr>
          <p:spPr>
            <a:xfrm>
              <a:off x="0" y="-57150"/>
              <a:ext cx="812800" cy="869950"/>
            </a:xfrm>
            <a:prstGeom prst="rect">
              <a:avLst/>
            </a:prstGeom>
          </p:spPr>
          <p:txBody>
            <a:bodyPr lIns="50800" tIns="50800" rIns="50800" bIns="50800" rtlCol="0" anchor="ctr"/>
            <a:lstStyle/>
            <a:p>
              <a:pPr algn="ctr">
                <a:lnSpc>
                  <a:spcPts val="2724"/>
                </a:lnSpc>
              </a:pPr>
              <a:endParaRPr/>
            </a:p>
          </p:txBody>
        </p:sp>
      </p:grpSp>
      <p:grpSp>
        <p:nvGrpSpPr>
          <p:cNvPr id="9" name="Group 9"/>
          <p:cNvGrpSpPr>
            <a:grpSpLocks noChangeAspect="1"/>
          </p:cNvGrpSpPr>
          <p:nvPr/>
        </p:nvGrpSpPr>
        <p:grpSpPr>
          <a:xfrm>
            <a:off x="1846238" y="1237944"/>
            <a:ext cx="5207408" cy="7811112"/>
            <a:chOff x="0" y="0"/>
            <a:chExt cx="6350000" cy="9525000"/>
          </a:xfrm>
        </p:grpSpPr>
        <p:sp>
          <p:nvSpPr>
            <p:cNvPr id="10" name="Freeform 10"/>
            <p:cNvSpPr/>
            <p:nvPr/>
          </p:nvSpPr>
          <p:spPr>
            <a:xfrm>
              <a:off x="0" y="0"/>
              <a:ext cx="6350000" cy="9525000"/>
            </a:xfrm>
            <a:custGeom>
              <a:avLst/>
              <a:gdLst/>
              <a:ahLst/>
              <a:cxnLst/>
              <a:rect l="l" t="t" r="r" b="b"/>
              <a:pathLst>
                <a:path w="6350000" h="9525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5"/>
              <a:stretch>
                <a:fillRect l="-62464" r="-62464"/>
              </a:stretch>
            </a:blipFill>
          </p:spPr>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65" b="7865"/>
          <a:stretch>
            <a:fillRect/>
          </a:stretch>
        </p:blipFill>
        <p:spPr>
          <a:xfrm>
            <a:off x="0" y="0"/>
            <a:ext cx="18288000" cy="10287000"/>
          </a:xfrm>
          <a:prstGeom prst="rect">
            <a:avLst/>
          </a:prstGeom>
        </p:spPr>
      </p:pic>
      <p:grpSp>
        <p:nvGrpSpPr>
          <p:cNvPr id="3" name="Group 3"/>
          <p:cNvGrpSpPr>
            <a:grpSpLocks noChangeAspect="1"/>
          </p:cNvGrpSpPr>
          <p:nvPr/>
        </p:nvGrpSpPr>
        <p:grpSpPr>
          <a:xfrm>
            <a:off x="-1130777" y="5195393"/>
            <a:ext cx="12729016" cy="5091607"/>
            <a:chOff x="0" y="0"/>
            <a:chExt cx="6350000" cy="2540000"/>
          </a:xfrm>
        </p:grpSpPr>
        <p:sp>
          <p:nvSpPr>
            <p:cNvPr id="4" name="Freeform 4"/>
            <p:cNvSpPr/>
            <p:nvPr/>
          </p:nvSpPr>
          <p:spPr>
            <a:xfrm>
              <a:off x="0" y="0"/>
              <a:ext cx="6350000" cy="2540000"/>
            </a:xfrm>
            <a:custGeom>
              <a:avLst/>
              <a:gdLst/>
              <a:ahLst/>
              <a:cxnLst/>
              <a:rect l="l" t="t" r="r" b="b"/>
              <a:pathLst>
                <a:path w="6350000" h="2540000">
                  <a:moveTo>
                    <a:pt x="0" y="2159000"/>
                  </a:moveTo>
                  <a:lnTo>
                    <a:pt x="0" y="381000"/>
                  </a:lnTo>
                  <a:cubicBezTo>
                    <a:pt x="0" y="170180"/>
                    <a:pt x="170180" y="0"/>
                    <a:pt x="381000" y="0"/>
                  </a:cubicBezTo>
                  <a:lnTo>
                    <a:pt x="5969000" y="0"/>
                  </a:lnTo>
                  <a:cubicBezTo>
                    <a:pt x="6179820" y="0"/>
                    <a:pt x="6350000" y="170180"/>
                    <a:pt x="6350000" y="381000"/>
                  </a:cubicBezTo>
                  <a:lnTo>
                    <a:pt x="6350000" y="2159000"/>
                  </a:lnTo>
                  <a:cubicBezTo>
                    <a:pt x="6350000" y="2369820"/>
                    <a:pt x="6179820" y="2540000"/>
                    <a:pt x="5969000" y="2540000"/>
                  </a:cubicBezTo>
                  <a:lnTo>
                    <a:pt x="381000" y="2540000"/>
                  </a:lnTo>
                  <a:cubicBezTo>
                    <a:pt x="170180" y="2540000"/>
                    <a:pt x="0" y="2369820"/>
                    <a:pt x="0" y="2159000"/>
                  </a:cubicBezTo>
                  <a:close/>
                </a:path>
              </a:pathLst>
            </a:custGeom>
            <a:blipFill>
              <a:blip r:embed="rId3"/>
              <a:stretch>
                <a:fillRect t="-12224" b="-54441"/>
              </a:stretch>
            </a:blipFill>
          </p:spPr>
        </p:sp>
      </p:grpSp>
      <p:pic>
        <p:nvPicPr>
          <p:cNvPr id="5" name="Picture 5"/>
          <p:cNvPicPr>
            <a:picLocks noChangeAspect="1"/>
          </p:cNvPicPr>
          <p:nvPr/>
        </p:nvPicPr>
        <p:blipFill>
          <a:blip r:embed="rId4">
            <a:alphaModFix amt="8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0800000" flipV="1">
            <a:off x="14895279" y="-1058286"/>
            <a:ext cx="6785441" cy="4495355"/>
          </a:xfrm>
          <a:prstGeom prst="rect">
            <a:avLst/>
          </a:prstGeom>
        </p:spPr>
      </p:pic>
      <p:grpSp>
        <p:nvGrpSpPr>
          <p:cNvPr id="6" name="Group 6"/>
          <p:cNvGrpSpPr/>
          <p:nvPr/>
        </p:nvGrpSpPr>
        <p:grpSpPr>
          <a:xfrm>
            <a:off x="10274132" y="1675491"/>
            <a:ext cx="7343424" cy="8273725"/>
            <a:chOff x="0" y="0"/>
            <a:chExt cx="9791231" cy="11031633"/>
          </a:xfrm>
        </p:grpSpPr>
        <p:pic>
          <p:nvPicPr>
            <p:cNvPr id="7" name="Picture 7"/>
            <p:cNvPicPr>
              <a:picLocks noChangeAspect="1"/>
            </p:cNvPicPr>
            <p:nvPr/>
          </p:nvPicPr>
          <p:blipFill>
            <a:blip r:embed="rId6">
              <a:alphaModFix amt="59000"/>
            </a:blip>
            <a:srcRect t="5216" b="5216"/>
            <a:stretch>
              <a:fillRect/>
            </a:stretch>
          </p:blipFill>
          <p:spPr>
            <a:xfrm>
              <a:off x="0" y="7205814"/>
              <a:ext cx="9791231" cy="3825820"/>
            </a:xfrm>
            <a:prstGeom prst="rect">
              <a:avLst/>
            </a:prstGeom>
          </p:spPr>
        </p:pic>
        <p:pic>
          <p:nvPicPr>
            <p:cNvPr id="8" name="Picture 8"/>
            <p:cNvPicPr>
              <a:picLocks noChangeAspect="1"/>
            </p:cNvPicPr>
            <p:nvPr/>
          </p:nvPicPr>
          <p:blipFill>
            <a:blip r:embed="rId6">
              <a:alphaModFix amt="59000"/>
            </a:blip>
            <a:srcRect t="5216" b="5216"/>
            <a:stretch>
              <a:fillRect/>
            </a:stretch>
          </p:blipFill>
          <p:spPr>
            <a:xfrm>
              <a:off x="0" y="0"/>
              <a:ext cx="9791231" cy="3825820"/>
            </a:xfrm>
            <a:prstGeom prst="rect">
              <a:avLst/>
            </a:prstGeom>
          </p:spPr>
        </p:pic>
        <p:grpSp>
          <p:nvGrpSpPr>
            <p:cNvPr id="9" name="Group 9"/>
            <p:cNvGrpSpPr/>
            <p:nvPr/>
          </p:nvGrpSpPr>
          <p:grpSpPr>
            <a:xfrm>
              <a:off x="0" y="7718648"/>
              <a:ext cx="9791231" cy="2800150"/>
              <a:chOff x="0" y="0"/>
              <a:chExt cx="1792153" cy="512530"/>
            </a:xfrm>
          </p:grpSpPr>
          <p:sp>
            <p:nvSpPr>
              <p:cNvPr id="10" name="Freeform 10"/>
              <p:cNvSpPr/>
              <p:nvPr/>
            </p:nvSpPr>
            <p:spPr>
              <a:xfrm>
                <a:off x="0" y="0"/>
                <a:ext cx="1792153" cy="512530"/>
              </a:xfrm>
              <a:custGeom>
                <a:avLst/>
                <a:gdLst/>
                <a:ahLst/>
                <a:cxnLst/>
                <a:rect l="l" t="t" r="r" b="b"/>
                <a:pathLst>
                  <a:path w="1792153" h="512530">
                    <a:moveTo>
                      <a:pt x="58025" y="0"/>
                    </a:moveTo>
                    <a:lnTo>
                      <a:pt x="1734128" y="0"/>
                    </a:lnTo>
                    <a:cubicBezTo>
                      <a:pt x="1749517" y="0"/>
                      <a:pt x="1764276" y="6113"/>
                      <a:pt x="1775158" y="16995"/>
                    </a:cubicBezTo>
                    <a:cubicBezTo>
                      <a:pt x="1786040" y="27877"/>
                      <a:pt x="1792153" y="42636"/>
                      <a:pt x="1792153" y="58025"/>
                    </a:cubicBezTo>
                    <a:lnTo>
                      <a:pt x="1792153" y="454505"/>
                    </a:lnTo>
                    <a:cubicBezTo>
                      <a:pt x="1792153" y="486551"/>
                      <a:pt x="1766175" y="512530"/>
                      <a:pt x="1734128" y="512530"/>
                    </a:cubicBezTo>
                    <a:lnTo>
                      <a:pt x="58025" y="512530"/>
                    </a:lnTo>
                    <a:cubicBezTo>
                      <a:pt x="25979" y="512530"/>
                      <a:pt x="0" y="486551"/>
                      <a:pt x="0" y="454505"/>
                    </a:cubicBezTo>
                    <a:lnTo>
                      <a:pt x="0" y="58025"/>
                    </a:lnTo>
                    <a:cubicBezTo>
                      <a:pt x="0" y="25979"/>
                      <a:pt x="25979" y="0"/>
                      <a:pt x="58025" y="0"/>
                    </a:cubicBezTo>
                    <a:close/>
                  </a:path>
                </a:pathLst>
              </a:custGeom>
              <a:solidFill>
                <a:srgbClr val="033576"/>
              </a:solidFill>
            </p:spPr>
          </p:sp>
          <p:sp>
            <p:nvSpPr>
              <p:cNvPr id="11" name="TextBox 11"/>
              <p:cNvSpPr txBox="1"/>
              <p:nvPr/>
            </p:nvSpPr>
            <p:spPr>
              <a:xfrm>
                <a:off x="0" y="-57150"/>
                <a:ext cx="812800" cy="869950"/>
              </a:xfrm>
              <a:prstGeom prst="rect">
                <a:avLst/>
              </a:prstGeom>
            </p:spPr>
            <p:txBody>
              <a:bodyPr lIns="50800" tIns="50800" rIns="50800" bIns="50800" rtlCol="0" anchor="ctr"/>
              <a:lstStyle/>
              <a:p>
                <a:pPr algn="ctr">
                  <a:lnSpc>
                    <a:spcPts val="2724"/>
                  </a:lnSpc>
                </a:pPr>
                <a:endParaRPr/>
              </a:p>
            </p:txBody>
          </p:sp>
        </p:grpSp>
        <p:grpSp>
          <p:nvGrpSpPr>
            <p:cNvPr id="12" name="Group 12"/>
            <p:cNvGrpSpPr/>
            <p:nvPr/>
          </p:nvGrpSpPr>
          <p:grpSpPr>
            <a:xfrm>
              <a:off x="0" y="665042"/>
              <a:ext cx="9791231" cy="2800150"/>
              <a:chOff x="0" y="0"/>
              <a:chExt cx="1792153" cy="512530"/>
            </a:xfrm>
          </p:grpSpPr>
          <p:sp>
            <p:nvSpPr>
              <p:cNvPr id="13" name="Freeform 13"/>
              <p:cNvSpPr/>
              <p:nvPr/>
            </p:nvSpPr>
            <p:spPr>
              <a:xfrm>
                <a:off x="0" y="0"/>
                <a:ext cx="1792153" cy="512530"/>
              </a:xfrm>
              <a:custGeom>
                <a:avLst/>
                <a:gdLst/>
                <a:ahLst/>
                <a:cxnLst/>
                <a:rect l="l" t="t" r="r" b="b"/>
                <a:pathLst>
                  <a:path w="1792153" h="512530">
                    <a:moveTo>
                      <a:pt x="58025" y="0"/>
                    </a:moveTo>
                    <a:lnTo>
                      <a:pt x="1734128" y="0"/>
                    </a:lnTo>
                    <a:cubicBezTo>
                      <a:pt x="1749517" y="0"/>
                      <a:pt x="1764276" y="6113"/>
                      <a:pt x="1775158" y="16995"/>
                    </a:cubicBezTo>
                    <a:cubicBezTo>
                      <a:pt x="1786040" y="27877"/>
                      <a:pt x="1792153" y="42636"/>
                      <a:pt x="1792153" y="58025"/>
                    </a:cubicBezTo>
                    <a:lnTo>
                      <a:pt x="1792153" y="454505"/>
                    </a:lnTo>
                    <a:cubicBezTo>
                      <a:pt x="1792153" y="486551"/>
                      <a:pt x="1766175" y="512530"/>
                      <a:pt x="1734128" y="512530"/>
                    </a:cubicBezTo>
                    <a:lnTo>
                      <a:pt x="58025" y="512530"/>
                    </a:lnTo>
                    <a:cubicBezTo>
                      <a:pt x="25979" y="512530"/>
                      <a:pt x="0" y="486551"/>
                      <a:pt x="0" y="454505"/>
                    </a:cubicBezTo>
                    <a:lnTo>
                      <a:pt x="0" y="58025"/>
                    </a:lnTo>
                    <a:cubicBezTo>
                      <a:pt x="0" y="25979"/>
                      <a:pt x="25979" y="0"/>
                      <a:pt x="58025" y="0"/>
                    </a:cubicBezTo>
                    <a:close/>
                  </a:path>
                </a:pathLst>
              </a:custGeom>
              <a:solidFill>
                <a:srgbClr val="033576"/>
              </a:solidFill>
            </p:spPr>
          </p:sp>
          <p:sp>
            <p:nvSpPr>
              <p:cNvPr id="14" name="TextBox 14"/>
              <p:cNvSpPr txBox="1"/>
              <p:nvPr/>
            </p:nvSpPr>
            <p:spPr>
              <a:xfrm>
                <a:off x="0" y="-57150"/>
                <a:ext cx="812800" cy="869950"/>
              </a:xfrm>
              <a:prstGeom prst="rect">
                <a:avLst/>
              </a:prstGeom>
            </p:spPr>
            <p:txBody>
              <a:bodyPr lIns="50800" tIns="50800" rIns="50800" bIns="50800" rtlCol="0" anchor="ctr"/>
              <a:lstStyle/>
              <a:p>
                <a:pPr algn="ctr">
                  <a:lnSpc>
                    <a:spcPts val="2724"/>
                  </a:lnSpc>
                </a:pPr>
                <a:endParaRPr/>
              </a:p>
            </p:txBody>
          </p:sp>
        </p:grpSp>
        <p:sp>
          <p:nvSpPr>
            <p:cNvPr id="15" name="TextBox 15"/>
            <p:cNvSpPr txBox="1"/>
            <p:nvPr/>
          </p:nvSpPr>
          <p:spPr>
            <a:xfrm>
              <a:off x="883765" y="1310021"/>
              <a:ext cx="8023702" cy="1593489"/>
            </a:xfrm>
            <a:prstGeom prst="rect">
              <a:avLst/>
            </a:prstGeom>
          </p:spPr>
          <p:txBody>
            <a:bodyPr lIns="0" tIns="0" rIns="0" bIns="0" rtlCol="0" anchor="t">
              <a:spAutoFit/>
            </a:bodyPr>
            <a:lstStyle/>
            <a:p>
              <a:pPr algn="ctr">
                <a:lnSpc>
                  <a:spcPts val="3172"/>
                </a:lnSpc>
              </a:pPr>
              <a:r>
                <a:rPr lang="en-US" sz="2266">
                  <a:solidFill>
                    <a:srgbClr val="FFFFFF"/>
                  </a:solidFill>
                  <a:latin typeface="Poppins"/>
                </a:rPr>
                <a:t>Mengetahui jumlah sekolah, guru, dan siswa berpengaruh atau tidak terhadap angka siswa SLB putus sekolah.</a:t>
              </a:r>
            </a:p>
          </p:txBody>
        </p:sp>
        <p:grpSp>
          <p:nvGrpSpPr>
            <p:cNvPr id="16" name="Group 16"/>
            <p:cNvGrpSpPr/>
            <p:nvPr/>
          </p:nvGrpSpPr>
          <p:grpSpPr>
            <a:xfrm>
              <a:off x="0" y="4191845"/>
              <a:ext cx="9791231" cy="2800150"/>
              <a:chOff x="0" y="0"/>
              <a:chExt cx="1792153" cy="512530"/>
            </a:xfrm>
          </p:grpSpPr>
          <p:sp>
            <p:nvSpPr>
              <p:cNvPr id="17" name="Freeform 17"/>
              <p:cNvSpPr/>
              <p:nvPr/>
            </p:nvSpPr>
            <p:spPr>
              <a:xfrm>
                <a:off x="0" y="0"/>
                <a:ext cx="1792153" cy="512530"/>
              </a:xfrm>
              <a:custGeom>
                <a:avLst/>
                <a:gdLst/>
                <a:ahLst/>
                <a:cxnLst/>
                <a:rect l="l" t="t" r="r" b="b"/>
                <a:pathLst>
                  <a:path w="1792153" h="512530">
                    <a:moveTo>
                      <a:pt x="58025" y="0"/>
                    </a:moveTo>
                    <a:lnTo>
                      <a:pt x="1734128" y="0"/>
                    </a:lnTo>
                    <a:cubicBezTo>
                      <a:pt x="1749517" y="0"/>
                      <a:pt x="1764276" y="6113"/>
                      <a:pt x="1775158" y="16995"/>
                    </a:cubicBezTo>
                    <a:cubicBezTo>
                      <a:pt x="1786040" y="27877"/>
                      <a:pt x="1792153" y="42636"/>
                      <a:pt x="1792153" y="58025"/>
                    </a:cubicBezTo>
                    <a:lnTo>
                      <a:pt x="1792153" y="454505"/>
                    </a:lnTo>
                    <a:cubicBezTo>
                      <a:pt x="1792153" y="486551"/>
                      <a:pt x="1766175" y="512530"/>
                      <a:pt x="1734128" y="512530"/>
                    </a:cubicBezTo>
                    <a:lnTo>
                      <a:pt x="58025" y="512530"/>
                    </a:lnTo>
                    <a:cubicBezTo>
                      <a:pt x="25979" y="512530"/>
                      <a:pt x="0" y="486551"/>
                      <a:pt x="0" y="454505"/>
                    </a:cubicBezTo>
                    <a:lnTo>
                      <a:pt x="0" y="58025"/>
                    </a:lnTo>
                    <a:cubicBezTo>
                      <a:pt x="0" y="25979"/>
                      <a:pt x="25979" y="0"/>
                      <a:pt x="58025" y="0"/>
                    </a:cubicBezTo>
                    <a:close/>
                  </a:path>
                </a:pathLst>
              </a:custGeom>
              <a:solidFill>
                <a:srgbClr val="7ED957"/>
              </a:solidFill>
            </p:spPr>
          </p:sp>
          <p:sp>
            <p:nvSpPr>
              <p:cNvPr id="18" name="TextBox 18"/>
              <p:cNvSpPr txBox="1"/>
              <p:nvPr/>
            </p:nvSpPr>
            <p:spPr>
              <a:xfrm>
                <a:off x="0" y="-57150"/>
                <a:ext cx="812800" cy="869950"/>
              </a:xfrm>
              <a:prstGeom prst="rect">
                <a:avLst/>
              </a:prstGeom>
            </p:spPr>
            <p:txBody>
              <a:bodyPr lIns="50800" tIns="50800" rIns="50800" bIns="50800" rtlCol="0" anchor="ctr"/>
              <a:lstStyle/>
              <a:p>
                <a:pPr algn="ctr">
                  <a:lnSpc>
                    <a:spcPts val="2724"/>
                  </a:lnSpc>
                </a:pPr>
                <a:endParaRPr/>
              </a:p>
            </p:txBody>
          </p:sp>
        </p:grpSp>
        <p:sp>
          <p:nvSpPr>
            <p:cNvPr id="19" name="TextBox 19"/>
            <p:cNvSpPr txBox="1"/>
            <p:nvPr/>
          </p:nvSpPr>
          <p:spPr>
            <a:xfrm>
              <a:off x="966270" y="5029099"/>
              <a:ext cx="8023702" cy="1058967"/>
            </a:xfrm>
            <a:prstGeom prst="rect">
              <a:avLst/>
            </a:prstGeom>
          </p:spPr>
          <p:txBody>
            <a:bodyPr lIns="0" tIns="0" rIns="0" bIns="0" rtlCol="0" anchor="t">
              <a:spAutoFit/>
            </a:bodyPr>
            <a:lstStyle/>
            <a:p>
              <a:pPr algn="ctr">
                <a:lnSpc>
                  <a:spcPts val="3172"/>
                </a:lnSpc>
              </a:pPr>
              <a:r>
                <a:rPr lang="en-US" sz="2266">
                  <a:solidFill>
                    <a:srgbClr val="073D84"/>
                  </a:solidFill>
                  <a:latin typeface="Poppins"/>
                </a:rPr>
                <a:t>Mengetahui Provinsi mana yang memiliki angka putus sekolah siswa SLB tertinggi.</a:t>
              </a:r>
            </a:p>
          </p:txBody>
        </p:sp>
        <p:sp>
          <p:nvSpPr>
            <p:cNvPr id="20" name="TextBox 20"/>
            <p:cNvSpPr txBox="1"/>
            <p:nvPr/>
          </p:nvSpPr>
          <p:spPr>
            <a:xfrm>
              <a:off x="1368735" y="8288642"/>
              <a:ext cx="7621237" cy="1593489"/>
            </a:xfrm>
            <a:prstGeom prst="rect">
              <a:avLst/>
            </a:prstGeom>
          </p:spPr>
          <p:txBody>
            <a:bodyPr lIns="0" tIns="0" rIns="0" bIns="0" rtlCol="0" anchor="t">
              <a:spAutoFit/>
            </a:bodyPr>
            <a:lstStyle/>
            <a:p>
              <a:pPr algn="ctr">
                <a:lnSpc>
                  <a:spcPts val="3172"/>
                </a:lnSpc>
              </a:pPr>
              <a:r>
                <a:rPr lang="en-US" sz="2266">
                  <a:solidFill>
                    <a:srgbClr val="FFFFFF"/>
                  </a:solidFill>
                  <a:latin typeface="Poppins"/>
                </a:rPr>
                <a:t>Mengetahui Provinsi mana yang memiliki SLB dan Guru SLB masih sedikit untuk tindakan lebih lanjut.</a:t>
              </a:r>
            </a:p>
          </p:txBody>
        </p:sp>
      </p:grpSp>
      <p:sp>
        <p:nvSpPr>
          <p:cNvPr id="21" name="TextBox 21"/>
          <p:cNvSpPr txBox="1"/>
          <p:nvPr/>
        </p:nvSpPr>
        <p:spPr>
          <a:xfrm>
            <a:off x="1028700" y="1050019"/>
            <a:ext cx="8988290" cy="1460493"/>
          </a:xfrm>
          <a:prstGeom prst="rect">
            <a:avLst/>
          </a:prstGeom>
        </p:spPr>
        <p:txBody>
          <a:bodyPr lIns="0" tIns="0" rIns="0" bIns="0" rtlCol="0" anchor="t">
            <a:spAutoFit/>
          </a:bodyPr>
          <a:lstStyle/>
          <a:p>
            <a:pPr>
              <a:lnSpc>
                <a:spcPts val="10999"/>
              </a:lnSpc>
            </a:pPr>
            <a:r>
              <a:rPr lang="en-US" sz="10999">
                <a:solidFill>
                  <a:srgbClr val="7ED957"/>
                </a:solidFill>
                <a:latin typeface="Roboto Condensed Bold"/>
              </a:rPr>
              <a:t>Tujuan Analisis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824" b="11800"/>
          <a:stretch>
            <a:fillRect/>
          </a:stretch>
        </p:blipFill>
        <p:spPr>
          <a:xfrm>
            <a:off x="0" y="0"/>
            <a:ext cx="18288000" cy="10287000"/>
          </a:xfrm>
          <a:prstGeom prst="rect">
            <a:avLst/>
          </a:prstGeom>
        </p:spPr>
      </p:pic>
      <p:sp>
        <p:nvSpPr>
          <p:cNvPr id="3" name="TextBox 3"/>
          <p:cNvSpPr txBox="1"/>
          <p:nvPr/>
        </p:nvSpPr>
        <p:spPr>
          <a:xfrm>
            <a:off x="7503485" y="2375247"/>
            <a:ext cx="9500197" cy="2379277"/>
          </a:xfrm>
          <a:prstGeom prst="rect">
            <a:avLst/>
          </a:prstGeom>
        </p:spPr>
        <p:txBody>
          <a:bodyPr lIns="0" tIns="0" rIns="0" bIns="0" rtlCol="0" anchor="t">
            <a:spAutoFit/>
          </a:bodyPr>
          <a:lstStyle/>
          <a:p>
            <a:pPr>
              <a:lnSpc>
                <a:spcPts val="9132"/>
              </a:lnSpc>
            </a:pPr>
            <a:r>
              <a:rPr lang="en-US" sz="9132">
                <a:solidFill>
                  <a:srgbClr val="7ED957"/>
                </a:solidFill>
                <a:latin typeface="Roboto Condensed Bold"/>
              </a:rPr>
              <a:t>Jenis Analisis Data yang digunakan</a:t>
            </a:r>
          </a:p>
        </p:txBody>
      </p:sp>
      <p:pic>
        <p:nvPicPr>
          <p:cNvPr id="4" name="Picture 4"/>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597334" flipH="1" flipV="1">
            <a:off x="15986563" y="4149944"/>
            <a:ext cx="5492949" cy="4833206"/>
          </a:xfrm>
          <a:prstGeom prst="rect">
            <a:avLst/>
          </a:prstGeom>
        </p:spPr>
      </p:pic>
      <p:pic>
        <p:nvPicPr>
          <p:cNvPr id="5" name="Picture 5"/>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946330" flipH="1" flipV="1">
            <a:off x="-3860762" y="-2416603"/>
            <a:ext cx="5492949" cy="4833206"/>
          </a:xfrm>
          <a:prstGeom prst="rect">
            <a:avLst/>
          </a:prstGeom>
        </p:spPr>
      </p:pic>
      <p:pic>
        <p:nvPicPr>
          <p:cNvPr id="6" name="Picture 6"/>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8347599" y="5712285"/>
            <a:ext cx="879199" cy="1134136"/>
          </a:xfrm>
          <a:prstGeom prst="rect">
            <a:avLst/>
          </a:prstGeom>
        </p:spPr>
      </p:pic>
      <p:sp>
        <p:nvSpPr>
          <p:cNvPr id="7" name="TextBox 7"/>
          <p:cNvSpPr txBox="1"/>
          <p:nvPr/>
        </p:nvSpPr>
        <p:spPr>
          <a:xfrm>
            <a:off x="9636929" y="6133188"/>
            <a:ext cx="4887109" cy="711200"/>
          </a:xfrm>
          <a:prstGeom prst="rect">
            <a:avLst/>
          </a:prstGeom>
        </p:spPr>
        <p:txBody>
          <a:bodyPr lIns="0" tIns="0" rIns="0" bIns="0" rtlCol="0" anchor="t">
            <a:spAutoFit/>
          </a:bodyPr>
          <a:lstStyle/>
          <a:p>
            <a:pPr>
              <a:lnSpc>
                <a:spcPts val="2799"/>
              </a:lnSpc>
            </a:pPr>
            <a:r>
              <a:rPr lang="en-US" sz="1999">
                <a:solidFill>
                  <a:srgbClr val="073D84"/>
                </a:solidFill>
                <a:latin typeface="Poppins"/>
              </a:rPr>
              <a:t>Lorem ipsum dolor sit amet, conscte</a:t>
            </a:r>
          </a:p>
          <a:p>
            <a:pPr>
              <a:lnSpc>
                <a:spcPts val="2799"/>
              </a:lnSpc>
            </a:pPr>
            <a:r>
              <a:rPr lang="en-US" sz="1999">
                <a:solidFill>
                  <a:srgbClr val="073D84"/>
                </a:solidFill>
                <a:latin typeface="Poppins"/>
              </a:rPr>
              <a:t>tur adipiscing elit. Cras in libero </a:t>
            </a:r>
          </a:p>
        </p:txBody>
      </p:sp>
      <p:sp>
        <p:nvSpPr>
          <p:cNvPr id="8" name="TextBox 8"/>
          <p:cNvSpPr txBox="1"/>
          <p:nvPr/>
        </p:nvSpPr>
        <p:spPr>
          <a:xfrm>
            <a:off x="9636929" y="5655135"/>
            <a:ext cx="2616655" cy="398780"/>
          </a:xfrm>
          <a:prstGeom prst="rect">
            <a:avLst/>
          </a:prstGeom>
        </p:spPr>
        <p:txBody>
          <a:bodyPr lIns="0" tIns="0" rIns="0" bIns="0" rtlCol="0" anchor="t">
            <a:spAutoFit/>
          </a:bodyPr>
          <a:lstStyle/>
          <a:p>
            <a:pPr>
              <a:lnSpc>
                <a:spcPts val="3220"/>
              </a:lnSpc>
            </a:pPr>
            <a:r>
              <a:rPr lang="en-US" sz="2300">
                <a:solidFill>
                  <a:srgbClr val="073D84"/>
                </a:solidFill>
                <a:latin typeface="Roboto Condensed Bold"/>
              </a:rPr>
              <a:t>SADAS MARCO</a:t>
            </a:r>
          </a:p>
        </p:txBody>
      </p:sp>
      <p:sp>
        <p:nvSpPr>
          <p:cNvPr id="9" name="TextBox 9"/>
          <p:cNvSpPr txBox="1"/>
          <p:nvPr/>
        </p:nvSpPr>
        <p:spPr>
          <a:xfrm>
            <a:off x="7503485" y="5283647"/>
            <a:ext cx="6161079" cy="2046507"/>
          </a:xfrm>
          <a:prstGeom prst="rect">
            <a:avLst/>
          </a:prstGeom>
        </p:spPr>
        <p:txBody>
          <a:bodyPr lIns="0" tIns="0" rIns="0" bIns="0" rtlCol="0" anchor="t">
            <a:spAutoFit/>
          </a:bodyPr>
          <a:lstStyle/>
          <a:p>
            <a:pPr marL="821256" lvl="1" indent="-410628" algn="just">
              <a:lnSpc>
                <a:spcPts val="5325"/>
              </a:lnSpc>
              <a:buFont typeface="Arial"/>
              <a:buChar char="•"/>
            </a:pPr>
            <a:r>
              <a:rPr lang="en-US" sz="3803">
                <a:solidFill>
                  <a:srgbClr val="FFFFFF"/>
                </a:solidFill>
                <a:latin typeface="Poppins"/>
              </a:rPr>
              <a:t> Analisis Deskriptif</a:t>
            </a:r>
          </a:p>
          <a:p>
            <a:pPr marL="821256" lvl="1" indent="-410628">
              <a:lnSpc>
                <a:spcPts val="5325"/>
              </a:lnSpc>
              <a:buFont typeface="Arial"/>
              <a:buChar char="•"/>
            </a:pPr>
            <a:r>
              <a:rPr lang="en-US" sz="3803">
                <a:solidFill>
                  <a:srgbClr val="FFFFFF"/>
                </a:solidFill>
                <a:latin typeface="Poppins"/>
              </a:rPr>
              <a:t> Analisis Prediktif</a:t>
            </a:r>
          </a:p>
          <a:p>
            <a:pPr marL="821256" lvl="1" indent="-410628">
              <a:lnSpc>
                <a:spcPts val="5325"/>
              </a:lnSpc>
              <a:buFont typeface="Arial"/>
              <a:buChar char="•"/>
            </a:pPr>
            <a:r>
              <a:rPr lang="en-US" sz="3803">
                <a:solidFill>
                  <a:srgbClr val="FFFFFF"/>
                </a:solidFill>
                <a:latin typeface="Poppins"/>
              </a:rPr>
              <a:t> Analisis Prescriptif</a:t>
            </a:r>
          </a:p>
        </p:txBody>
      </p:sp>
      <p:grpSp>
        <p:nvGrpSpPr>
          <p:cNvPr id="10" name="Group 10"/>
          <p:cNvGrpSpPr>
            <a:grpSpLocks noChangeAspect="1"/>
          </p:cNvGrpSpPr>
          <p:nvPr/>
        </p:nvGrpSpPr>
        <p:grpSpPr>
          <a:xfrm>
            <a:off x="1683777" y="2144854"/>
            <a:ext cx="5235195" cy="6506187"/>
            <a:chOff x="0" y="0"/>
            <a:chExt cx="5108702" cy="6348984"/>
          </a:xfrm>
        </p:grpSpPr>
        <p:sp>
          <p:nvSpPr>
            <p:cNvPr id="11" name="Freeform 11"/>
            <p:cNvSpPr/>
            <p:nvPr/>
          </p:nvSpPr>
          <p:spPr>
            <a:xfrm>
              <a:off x="0" y="0"/>
              <a:ext cx="5108702" cy="6348984"/>
            </a:xfrm>
            <a:custGeom>
              <a:avLst/>
              <a:gdLst/>
              <a:ahLst/>
              <a:cxnLst/>
              <a:rect l="l" t="t" r="r" b="b"/>
              <a:pathLst>
                <a:path w="5108702" h="6348984">
                  <a:moveTo>
                    <a:pt x="5108702" y="2554351"/>
                  </a:moveTo>
                  <a:lnTo>
                    <a:pt x="5108702" y="3794506"/>
                  </a:lnTo>
                  <a:cubicBezTo>
                    <a:pt x="5108702" y="5205222"/>
                    <a:pt x="3965067" y="6348857"/>
                    <a:pt x="2554351" y="6348857"/>
                  </a:cubicBezTo>
                  <a:lnTo>
                    <a:pt x="2554351" y="6348857"/>
                  </a:lnTo>
                  <a:cubicBezTo>
                    <a:pt x="1143635" y="6348984"/>
                    <a:pt x="0" y="5205349"/>
                    <a:pt x="0" y="3794506"/>
                  </a:cubicBezTo>
                  <a:lnTo>
                    <a:pt x="0" y="2554351"/>
                  </a:lnTo>
                  <a:cubicBezTo>
                    <a:pt x="0" y="1143635"/>
                    <a:pt x="1143635" y="0"/>
                    <a:pt x="2554351" y="0"/>
                  </a:cubicBezTo>
                  <a:lnTo>
                    <a:pt x="2554351" y="0"/>
                  </a:lnTo>
                  <a:cubicBezTo>
                    <a:pt x="3965067" y="0"/>
                    <a:pt x="5108702" y="1143635"/>
                    <a:pt x="5108702" y="2554351"/>
                  </a:cubicBezTo>
                  <a:close/>
                </a:path>
              </a:pathLst>
            </a:custGeom>
            <a:solidFill>
              <a:srgbClr val="7ED957"/>
            </a:solidFill>
            <a:ln w="12700">
              <a:solidFill>
                <a:srgbClr val="000000"/>
              </a:solidFill>
            </a:ln>
          </p:spPr>
        </p:sp>
      </p:grpSp>
      <p:grpSp>
        <p:nvGrpSpPr>
          <p:cNvPr id="12" name="Group 12"/>
          <p:cNvGrpSpPr>
            <a:grpSpLocks noChangeAspect="1"/>
          </p:cNvGrpSpPr>
          <p:nvPr/>
        </p:nvGrpSpPr>
        <p:grpSpPr>
          <a:xfrm>
            <a:off x="1901344" y="2436904"/>
            <a:ext cx="4800063" cy="5965414"/>
            <a:chOff x="0" y="0"/>
            <a:chExt cx="5108702" cy="6348984"/>
          </a:xfrm>
        </p:grpSpPr>
        <p:sp>
          <p:nvSpPr>
            <p:cNvPr id="13" name="Freeform 13"/>
            <p:cNvSpPr/>
            <p:nvPr/>
          </p:nvSpPr>
          <p:spPr>
            <a:xfrm>
              <a:off x="0" y="0"/>
              <a:ext cx="5108702" cy="6348984"/>
            </a:xfrm>
            <a:custGeom>
              <a:avLst/>
              <a:gdLst/>
              <a:ahLst/>
              <a:cxnLst/>
              <a:rect l="l" t="t" r="r" b="b"/>
              <a:pathLst>
                <a:path w="5108702" h="6348984">
                  <a:moveTo>
                    <a:pt x="5108702" y="2554351"/>
                  </a:moveTo>
                  <a:lnTo>
                    <a:pt x="5108702" y="3794506"/>
                  </a:lnTo>
                  <a:cubicBezTo>
                    <a:pt x="5108702" y="5205222"/>
                    <a:pt x="3965067" y="6348857"/>
                    <a:pt x="2554351" y="6348857"/>
                  </a:cubicBezTo>
                  <a:lnTo>
                    <a:pt x="2554351" y="6348857"/>
                  </a:lnTo>
                  <a:cubicBezTo>
                    <a:pt x="1143635" y="6348984"/>
                    <a:pt x="0" y="5205349"/>
                    <a:pt x="0" y="3794506"/>
                  </a:cubicBezTo>
                  <a:lnTo>
                    <a:pt x="0" y="2554351"/>
                  </a:lnTo>
                  <a:cubicBezTo>
                    <a:pt x="0" y="1143635"/>
                    <a:pt x="1143635" y="0"/>
                    <a:pt x="2554351" y="0"/>
                  </a:cubicBezTo>
                  <a:lnTo>
                    <a:pt x="2554351" y="0"/>
                  </a:lnTo>
                  <a:cubicBezTo>
                    <a:pt x="3965067" y="0"/>
                    <a:pt x="5108702" y="1143635"/>
                    <a:pt x="5108702" y="2554351"/>
                  </a:cubicBezTo>
                  <a:close/>
                </a:path>
              </a:pathLst>
            </a:custGeom>
            <a:blipFill>
              <a:blip r:embed="rId7"/>
              <a:stretch>
                <a:fillRect t="-6666" b="-6666"/>
              </a:stretch>
            </a:blipFill>
          </p:spPr>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86" b="7786"/>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946330" flipH="1" flipV="1">
            <a:off x="14512826" y="-1964133"/>
            <a:ext cx="5492949" cy="4833206"/>
          </a:xfrm>
          <a:prstGeom prst="rect">
            <a:avLst/>
          </a:prstGeom>
        </p:spPr>
      </p:pic>
      <p:pic>
        <p:nvPicPr>
          <p:cNvPr id="4" name="Picture 4"/>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7008755" flipH="1" flipV="1">
            <a:off x="-2055910" y="3334520"/>
            <a:ext cx="4111820" cy="3617960"/>
          </a:xfrm>
          <a:prstGeom prst="rect">
            <a:avLst/>
          </a:prstGeom>
        </p:spPr>
      </p:pic>
      <p:pic>
        <p:nvPicPr>
          <p:cNvPr id="5" name="Picture 5"/>
          <p:cNvPicPr>
            <a:picLocks noChangeAspect="1"/>
          </p:cNvPicPr>
          <p:nvPr/>
        </p:nvPicPr>
        <p:blipFill>
          <a:blip r:embed="rId5"/>
          <a:srcRect/>
          <a:stretch>
            <a:fillRect/>
          </a:stretch>
        </p:blipFill>
        <p:spPr>
          <a:xfrm>
            <a:off x="10991947" y="452470"/>
            <a:ext cx="6668369" cy="9459507"/>
          </a:xfrm>
          <a:prstGeom prst="rect">
            <a:avLst/>
          </a:prstGeom>
        </p:spPr>
      </p:pic>
      <p:grpSp>
        <p:nvGrpSpPr>
          <p:cNvPr id="6" name="Group 6"/>
          <p:cNvGrpSpPr/>
          <p:nvPr/>
        </p:nvGrpSpPr>
        <p:grpSpPr>
          <a:xfrm>
            <a:off x="185301" y="3063401"/>
            <a:ext cx="13220487" cy="4160198"/>
            <a:chOff x="0" y="0"/>
            <a:chExt cx="17627316" cy="5546930"/>
          </a:xfrm>
        </p:grpSpPr>
        <p:sp>
          <p:nvSpPr>
            <p:cNvPr id="7" name="TextBox 7"/>
            <p:cNvSpPr txBox="1"/>
            <p:nvPr/>
          </p:nvSpPr>
          <p:spPr>
            <a:xfrm>
              <a:off x="0" y="123825"/>
              <a:ext cx="11603735" cy="1306603"/>
            </a:xfrm>
            <a:prstGeom prst="rect">
              <a:avLst/>
            </a:prstGeom>
          </p:spPr>
          <p:txBody>
            <a:bodyPr lIns="0" tIns="0" rIns="0" bIns="0" rtlCol="0" anchor="t">
              <a:spAutoFit/>
            </a:bodyPr>
            <a:lstStyle/>
            <a:p>
              <a:pPr algn="ctr">
                <a:lnSpc>
                  <a:spcPts val="7054"/>
                </a:lnSpc>
              </a:pPr>
              <a:r>
                <a:rPr lang="en-US" sz="7054">
                  <a:solidFill>
                    <a:srgbClr val="7ED957"/>
                  </a:solidFill>
                  <a:latin typeface="Roboto Condensed Bold"/>
                </a:rPr>
                <a:t>Data Yang Dibutuhkan</a:t>
              </a:r>
            </a:p>
          </p:txBody>
        </p:sp>
        <p:sp>
          <p:nvSpPr>
            <p:cNvPr id="8" name="TextBox 8"/>
            <p:cNvSpPr txBox="1"/>
            <p:nvPr/>
          </p:nvSpPr>
          <p:spPr>
            <a:xfrm>
              <a:off x="477047" y="1954655"/>
              <a:ext cx="17150269" cy="3592276"/>
            </a:xfrm>
            <a:prstGeom prst="rect">
              <a:avLst/>
            </a:prstGeom>
          </p:spPr>
          <p:txBody>
            <a:bodyPr lIns="0" tIns="0" rIns="0" bIns="0" rtlCol="0" anchor="t">
              <a:spAutoFit/>
            </a:bodyPr>
            <a:lstStyle/>
            <a:p>
              <a:pPr marL="821256" lvl="1" indent="-410628" algn="just">
                <a:lnSpc>
                  <a:spcPts val="5325"/>
                </a:lnSpc>
                <a:buFont typeface="Arial"/>
                <a:buChar char="•"/>
              </a:pPr>
              <a:r>
                <a:rPr lang="en-US" sz="3803">
                  <a:solidFill>
                    <a:srgbClr val="FFFFFF"/>
                  </a:solidFill>
                  <a:latin typeface="Poppins"/>
                </a:rPr>
                <a:t> Data angka siswa SLB putus sekolah</a:t>
              </a:r>
            </a:p>
            <a:p>
              <a:pPr marL="821256" lvl="1" indent="-410628">
                <a:lnSpc>
                  <a:spcPts val="5325"/>
                </a:lnSpc>
                <a:buFont typeface="Arial"/>
                <a:buChar char="•"/>
              </a:pPr>
              <a:r>
                <a:rPr lang="en-US" sz="3803">
                  <a:solidFill>
                    <a:srgbClr val="FFFFFF"/>
                  </a:solidFill>
                  <a:latin typeface="Poppins"/>
                </a:rPr>
                <a:t> Data jumlah SLB tiap Provinsi</a:t>
              </a:r>
            </a:p>
            <a:p>
              <a:pPr marL="821256" lvl="1" indent="-410628">
                <a:lnSpc>
                  <a:spcPts val="5325"/>
                </a:lnSpc>
                <a:buFont typeface="Arial"/>
                <a:buChar char="•"/>
              </a:pPr>
              <a:r>
                <a:rPr lang="en-US" sz="3803">
                  <a:solidFill>
                    <a:srgbClr val="FFFFFF"/>
                  </a:solidFill>
                  <a:latin typeface="Poppins"/>
                </a:rPr>
                <a:t> Data jumlah Guru SLB tiap Provinsi</a:t>
              </a:r>
            </a:p>
            <a:p>
              <a:pPr marL="821256" lvl="1" indent="-410628">
                <a:lnSpc>
                  <a:spcPts val="5325"/>
                </a:lnSpc>
                <a:buFont typeface="Arial"/>
                <a:buChar char="•"/>
              </a:pPr>
              <a:r>
                <a:rPr lang="en-US" sz="3803">
                  <a:solidFill>
                    <a:srgbClr val="FFFFFF"/>
                  </a:solidFill>
                  <a:latin typeface="Poppins"/>
                </a:rPr>
                <a:t> Data jumlah Siswa SLB tiap Provinsi</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7008755" flipH="1" flipV="1">
            <a:off x="-2055910" y="3788442"/>
            <a:ext cx="4111820" cy="3617960"/>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5400000">
            <a:off x="-1101515" y="5336430"/>
            <a:ext cx="4431915" cy="282535"/>
          </a:xfrm>
          <a:prstGeom prst="rect">
            <a:avLst/>
          </a:prstGeom>
        </p:spPr>
      </p:pic>
      <p:pic>
        <p:nvPicPr>
          <p:cNvPr id="5" name="Picture 5"/>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7008755" flipH="1" flipV="1">
            <a:off x="15555831" y="7634297"/>
            <a:ext cx="4111820" cy="3617960"/>
          </a:xfrm>
          <a:prstGeom prst="rect">
            <a:avLst/>
          </a:prstGeom>
        </p:spPr>
      </p:pic>
      <p:pic>
        <p:nvPicPr>
          <p:cNvPr id="6" name="Picture 6"/>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490928" flipH="1" flipV="1">
            <a:off x="11608385" y="-1642084"/>
            <a:ext cx="4384055" cy="3857498"/>
          </a:xfrm>
          <a:prstGeom prst="rect">
            <a:avLst/>
          </a:prstGeom>
        </p:spPr>
      </p:pic>
      <p:sp>
        <p:nvSpPr>
          <p:cNvPr id="7" name="TextBox 7"/>
          <p:cNvSpPr txBox="1"/>
          <p:nvPr/>
        </p:nvSpPr>
        <p:spPr>
          <a:xfrm>
            <a:off x="1668313" y="3041816"/>
            <a:ext cx="7624965" cy="1417328"/>
          </a:xfrm>
          <a:prstGeom prst="rect">
            <a:avLst/>
          </a:prstGeom>
        </p:spPr>
        <p:txBody>
          <a:bodyPr lIns="0" tIns="0" rIns="0" bIns="0" rtlCol="0" anchor="t">
            <a:spAutoFit/>
          </a:bodyPr>
          <a:lstStyle/>
          <a:p>
            <a:pPr>
              <a:lnSpc>
                <a:spcPts val="5425"/>
              </a:lnSpc>
            </a:pPr>
            <a:r>
              <a:rPr lang="en-US" sz="5425">
                <a:solidFill>
                  <a:srgbClr val="7ED957"/>
                </a:solidFill>
                <a:latin typeface="Roboto Condensed Bold"/>
              </a:rPr>
              <a:t>Angka siswa SLB putus sekolah tiap Provinsi</a:t>
            </a:r>
          </a:p>
        </p:txBody>
      </p:sp>
      <p:grpSp>
        <p:nvGrpSpPr>
          <p:cNvPr id="8" name="Group 8"/>
          <p:cNvGrpSpPr/>
          <p:nvPr/>
        </p:nvGrpSpPr>
        <p:grpSpPr>
          <a:xfrm>
            <a:off x="9293278" y="315240"/>
            <a:ext cx="8318462" cy="9711963"/>
            <a:chOff x="0" y="0"/>
            <a:chExt cx="1546404" cy="1805456"/>
          </a:xfrm>
        </p:grpSpPr>
        <p:sp>
          <p:nvSpPr>
            <p:cNvPr id="9" name="Freeform 9"/>
            <p:cNvSpPr/>
            <p:nvPr/>
          </p:nvSpPr>
          <p:spPr>
            <a:xfrm>
              <a:off x="0" y="0"/>
              <a:ext cx="1546404" cy="1805456"/>
            </a:xfrm>
            <a:custGeom>
              <a:avLst/>
              <a:gdLst/>
              <a:ahLst/>
              <a:cxnLst/>
              <a:rect l="l" t="t" r="r" b="b"/>
              <a:pathLst>
                <a:path w="1546404" h="1805456">
                  <a:moveTo>
                    <a:pt x="47465" y="0"/>
                  </a:moveTo>
                  <a:lnTo>
                    <a:pt x="1498938" y="0"/>
                  </a:lnTo>
                  <a:cubicBezTo>
                    <a:pt x="1525153" y="0"/>
                    <a:pt x="1546404" y="21251"/>
                    <a:pt x="1546404" y="47465"/>
                  </a:cubicBezTo>
                  <a:lnTo>
                    <a:pt x="1546404" y="1757990"/>
                  </a:lnTo>
                  <a:cubicBezTo>
                    <a:pt x="1546404" y="1770579"/>
                    <a:pt x="1541403" y="1782652"/>
                    <a:pt x="1532501" y="1791553"/>
                  </a:cubicBezTo>
                  <a:cubicBezTo>
                    <a:pt x="1523600" y="1800455"/>
                    <a:pt x="1511527" y="1805456"/>
                    <a:pt x="1498938" y="1805456"/>
                  </a:cubicBezTo>
                  <a:lnTo>
                    <a:pt x="47465" y="1805456"/>
                  </a:lnTo>
                  <a:cubicBezTo>
                    <a:pt x="34877" y="1805456"/>
                    <a:pt x="22804" y="1800455"/>
                    <a:pt x="13902" y="1791553"/>
                  </a:cubicBezTo>
                  <a:cubicBezTo>
                    <a:pt x="5001" y="1782652"/>
                    <a:pt x="0" y="1770579"/>
                    <a:pt x="0" y="1757990"/>
                  </a:cubicBezTo>
                  <a:lnTo>
                    <a:pt x="0" y="47465"/>
                  </a:lnTo>
                  <a:cubicBezTo>
                    <a:pt x="0" y="34877"/>
                    <a:pt x="5001" y="22804"/>
                    <a:pt x="13902" y="13902"/>
                  </a:cubicBezTo>
                  <a:cubicBezTo>
                    <a:pt x="22804" y="5001"/>
                    <a:pt x="34877" y="0"/>
                    <a:pt x="47465" y="0"/>
                  </a:cubicBezTo>
                  <a:close/>
                </a:path>
              </a:pathLst>
            </a:custGeom>
            <a:solidFill>
              <a:srgbClr val="7ED957"/>
            </a:solidFill>
          </p:spPr>
        </p:sp>
        <p:sp>
          <p:nvSpPr>
            <p:cNvPr id="10" name="TextBox 10"/>
            <p:cNvSpPr txBox="1"/>
            <p:nvPr/>
          </p:nvSpPr>
          <p:spPr>
            <a:xfrm>
              <a:off x="0" y="-57150"/>
              <a:ext cx="812800" cy="869950"/>
            </a:xfrm>
            <a:prstGeom prst="rect">
              <a:avLst/>
            </a:prstGeom>
          </p:spPr>
          <p:txBody>
            <a:bodyPr lIns="50800" tIns="50800" rIns="50800" bIns="50800" rtlCol="0" anchor="ctr"/>
            <a:lstStyle/>
            <a:p>
              <a:pPr algn="ctr">
                <a:lnSpc>
                  <a:spcPts val="2724"/>
                </a:lnSpc>
              </a:pPr>
              <a:endParaRPr/>
            </a:p>
          </p:txBody>
        </p:sp>
      </p:grpSp>
      <p:pic>
        <p:nvPicPr>
          <p:cNvPr id="11" name="Picture 11"/>
          <p:cNvPicPr>
            <a:picLocks noChangeAspect="1"/>
          </p:cNvPicPr>
          <p:nvPr/>
        </p:nvPicPr>
        <p:blipFill>
          <a:blip r:embed="rId7"/>
          <a:srcRect/>
          <a:stretch>
            <a:fillRect/>
          </a:stretch>
        </p:blipFill>
        <p:spPr>
          <a:xfrm>
            <a:off x="9705881" y="616101"/>
            <a:ext cx="7553419" cy="9192802"/>
          </a:xfrm>
          <a:prstGeom prst="rect">
            <a:avLst/>
          </a:prstGeom>
        </p:spPr>
      </p:pic>
      <p:sp>
        <p:nvSpPr>
          <p:cNvPr id="12" name="TextBox 12"/>
          <p:cNvSpPr txBox="1"/>
          <p:nvPr/>
        </p:nvSpPr>
        <p:spPr>
          <a:xfrm>
            <a:off x="1668313" y="4890004"/>
            <a:ext cx="6632492" cy="1489710"/>
          </a:xfrm>
          <a:prstGeom prst="rect">
            <a:avLst/>
          </a:prstGeom>
        </p:spPr>
        <p:txBody>
          <a:bodyPr lIns="0" tIns="0" rIns="0" bIns="0" rtlCol="0" anchor="t">
            <a:spAutoFit/>
          </a:bodyPr>
          <a:lstStyle/>
          <a:p>
            <a:pPr>
              <a:lnSpc>
                <a:spcPts val="2939"/>
              </a:lnSpc>
            </a:pPr>
            <a:r>
              <a:rPr lang="en-US" sz="2099">
                <a:solidFill>
                  <a:srgbClr val="FFFFFF"/>
                </a:solidFill>
                <a:latin typeface="Poppins"/>
              </a:rPr>
              <a:t>Dari 34 Provinsi, diambil 3 sampel Provinsi untuk melihat pengaruh dari jumlah sekolah, guru, dan siswa. Provinsi tersebut yaitu Aceh, Sulawesi Tenggara, dan Papua Barat.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25" b="7825"/>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490928" flipH="1" flipV="1">
            <a:off x="-2390289" y="7329551"/>
            <a:ext cx="4384055" cy="3857498"/>
          </a:xfrm>
          <a:prstGeom prst="rect">
            <a:avLst/>
          </a:prstGeom>
        </p:spPr>
      </p:pic>
      <p:pic>
        <p:nvPicPr>
          <p:cNvPr id="4" name="Picture 4"/>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490928" flipH="1" flipV="1">
            <a:off x="14358769" y="-1928749"/>
            <a:ext cx="4384055" cy="3857498"/>
          </a:xfrm>
          <a:prstGeom prst="rect">
            <a:avLst/>
          </a:prstGeom>
        </p:spPr>
      </p:pic>
      <p:pic>
        <p:nvPicPr>
          <p:cNvPr id="5" name="Picture 5"/>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586864" flipH="1" flipV="1">
            <a:off x="13992675" y="7585463"/>
            <a:ext cx="5116241" cy="4501744"/>
          </a:xfrm>
          <a:prstGeom prst="rect">
            <a:avLst/>
          </a:prstGeom>
        </p:spPr>
      </p:pic>
      <p:pic>
        <p:nvPicPr>
          <p:cNvPr id="6" name="Picture 6"/>
          <p:cNvPicPr>
            <a:picLocks noChangeAspect="1"/>
          </p:cNvPicPr>
          <p:nvPr/>
        </p:nvPicPr>
        <p:blipFill>
          <a:blip r:embed="rId5"/>
          <a:srcRect/>
          <a:stretch>
            <a:fillRect/>
          </a:stretch>
        </p:blipFill>
        <p:spPr>
          <a:xfrm>
            <a:off x="2717872" y="1772689"/>
            <a:ext cx="4828348" cy="7893756"/>
          </a:xfrm>
          <a:prstGeom prst="rect">
            <a:avLst/>
          </a:prstGeom>
        </p:spPr>
      </p:pic>
      <p:pic>
        <p:nvPicPr>
          <p:cNvPr id="7" name="Picture 7"/>
          <p:cNvPicPr>
            <a:picLocks noChangeAspect="1"/>
          </p:cNvPicPr>
          <p:nvPr/>
        </p:nvPicPr>
        <p:blipFill>
          <a:blip r:embed="rId6"/>
          <a:srcRect/>
          <a:stretch>
            <a:fillRect/>
          </a:stretch>
        </p:blipFill>
        <p:spPr>
          <a:xfrm>
            <a:off x="7879594" y="1762882"/>
            <a:ext cx="4867816" cy="7893756"/>
          </a:xfrm>
          <a:prstGeom prst="rect">
            <a:avLst/>
          </a:prstGeom>
        </p:spPr>
      </p:pic>
      <p:pic>
        <p:nvPicPr>
          <p:cNvPr id="8" name="Picture 8"/>
          <p:cNvPicPr>
            <a:picLocks noChangeAspect="1"/>
          </p:cNvPicPr>
          <p:nvPr/>
        </p:nvPicPr>
        <p:blipFill>
          <a:blip r:embed="rId7"/>
          <a:srcRect/>
          <a:stretch>
            <a:fillRect/>
          </a:stretch>
        </p:blipFill>
        <p:spPr>
          <a:xfrm>
            <a:off x="13080786" y="1753357"/>
            <a:ext cx="4841504" cy="7893756"/>
          </a:xfrm>
          <a:prstGeom prst="rect">
            <a:avLst/>
          </a:prstGeom>
        </p:spPr>
      </p:pic>
      <p:sp>
        <p:nvSpPr>
          <p:cNvPr id="9" name="TextBox 9"/>
          <p:cNvSpPr txBox="1"/>
          <p:nvPr/>
        </p:nvSpPr>
        <p:spPr>
          <a:xfrm>
            <a:off x="432303" y="461181"/>
            <a:ext cx="5589885" cy="1174850"/>
          </a:xfrm>
          <a:prstGeom prst="rect">
            <a:avLst/>
          </a:prstGeom>
        </p:spPr>
        <p:txBody>
          <a:bodyPr lIns="0" tIns="0" rIns="0" bIns="0" rtlCol="0" anchor="t">
            <a:spAutoFit/>
          </a:bodyPr>
          <a:lstStyle/>
          <a:p>
            <a:pPr>
              <a:lnSpc>
                <a:spcPts val="5828"/>
              </a:lnSpc>
            </a:pPr>
            <a:r>
              <a:rPr lang="en-US" sz="5828">
                <a:solidFill>
                  <a:srgbClr val="7ED957"/>
                </a:solidFill>
                <a:latin typeface="Roboto Condensed Bold"/>
              </a:rPr>
              <a:t>Sampel 1: Aceh</a:t>
            </a:r>
          </a:p>
          <a:p>
            <a:pPr>
              <a:lnSpc>
                <a:spcPts val="3428"/>
              </a:lnSpc>
            </a:pPr>
            <a:r>
              <a:rPr lang="en-US" sz="3428">
                <a:solidFill>
                  <a:srgbClr val="7ED957"/>
                </a:solidFill>
                <a:latin typeface="Roboto Condensed Bold"/>
              </a:rPr>
              <a:t>Analisis Deskriptif</a:t>
            </a:r>
          </a:p>
        </p:txBody>
      </p:sp>
      <p:sp>
        <p:nvSpPr>
          <p:cNvPr id="10" name="TextBox 10"/>
          <p:cNvSpPr txBox="1"/>
          <p:nvPr/>
        </p:nvSpPr>
        <p:spPr>
          <a:xfrm>
            <a:off x="325681" y="2345812"/>
            <a:ext cx="2106440" cy="6690360"/>
          </a:xfrm>
          <a:prstGeom prst="rect">
            <a:avLst/>
          </a:prstGeom>
        </p:spPr>
        <p:txBody>
          <a:bodyPr lIns="0" tIns="0" rIns="0" bIns="0" rtlCol="0" anchor="t">
            <a:spAutoFit/>
          </a:bodyPr>
          <a:lstStyle/>
          <a:p>
            <a:pPr>
              <a:lnSpc>
                <a:spcPts val="2939"/>
              </a:lnSpc>
            </a:pPr>
            <a:r>
              <a:rPr lang="en-US" sz="2099">
                <a:solidFill>
                  <a:srgbClr val="FFFFFF"/>
                </a:solidFill>
                <a:latin typeface="Poppins"/>
              </a:rPr>
              <a:t>Provinsi Aceh memiliki angka siswa SLB putus sekolah tertinggi, namun jika dilihat dari data historis, Aceh termasuk ke dalam peringkat 10 SLB terbanyak, peringkat 9 Guru SLB terbanyak dan peringkat 10 siswa SLB terbanyak.</a:t>
            </a:r>
          </a:p>
        </p:txBody>
      </p:sp>
      <p:pic>
        <p:nvPicPr>
          <p:cNvPr id="11" name="Picture 11"/>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7802971" y="3840957"/>
            <a:ext cx="890071" cy="204716"/>
          </a:xfrm>
          <a:prstGeom prst="rect">
            <a:avLst/>
          </a:prstGeom>
        </p:spPr>
      </p:pic>
      <p:pic>
        <p:nvPicPr>
          <p:cNvPr id="12" name="Picture 12"/>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2717872" y="4045674"/>
            <a:ext cx="890071" cy="204716"/>
          </a:xfrm>
          <a:prstGeom prst="rect">
            <a:avLst/>
          </a:prstGeom>
        </p:spPr>
      </p:pic>
      <p:pic>
        <p:nvPicPr>
          <p:cNvPr id="13" name="Picture 13"/>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3033161" y="4045674"/>
            <a:ext cx="890071" cy="204716"/>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25" b="7825"/>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490928" flipH="1" flipV="1">
            <a:off x="-2390289" y="7329551"/>
            <a:ext cx="4384055" cy="3857498"/>
          </a:xfrm>
          <a:prstGeom prst="rect">
            <a:avLst/>
          </a:prstGeom>
        </p:spPr>
      </p:pic>
      <p:pic>
        <p:nvPicPr>
          <p:cNvPr id="4" name="Picture 4"/>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490928" flipH="1" flipV="1">
            <a:off x="14358769" y="-1928749"/>
            <a:ext cx="4384055" cy="3857498"/>
          </a:xfrm>
          <a:prstGeom prst="rect">
            <a:avLst/>
          </a:prstGeom>
        </p:spPr>
      </p:pic>
      <p:pic>
        <p:nvPicPr>
          <p:cNvPr id="5" name="Picture 5"/>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586864" flipH="1" flipV="1">
            <a:off x="13992675" y="7585463"/>
            <a:ext cx="5116241" cy="4501744"/>
          </a:xfrm>
          <a:prstGeom prst="rect">
            <a:avLst/>
          </a:prstGeom>
        </p:spPr>
      </p:pic>
      <p:pic>
        <p:nvPicPr>
          <p:cNvPr id="6" name="Picture 6"/>
          <p:cNvPicPr>
            <a:picLocks noChangeAspect="1"/>
          </p:cNvPicPr>
          <p:nvPr/>
        </p:nvPicPr>
        <p:blipFill>
          <a:blip r:embed="rId5"/>
          <a:srcRect/>
          <a:stretch>
            <a:fillRect/>
          </a:stretch>
        </p:blipFill>
        <p:spPr>
          <a:xfrm>
            <a:off x="2717872" y="1772689"/>
            <a:ext cx="4828348" cy="7893756"/>
          </a:xfrm>
          <a:prstGeom prst="rect">
            <a:avLst/>
          </a:prstGeom>
        </p:spPr>
      </p:pic>
      <p:pic>
        <p:nvPicPr>
          <p:cNvPr id="7" name="Picture 7"/>
          <p:cNvPicPr>
            <a:picLocks noChangeAspect="1"/>
          </p:cNvPicPr>
          <p:nvPr/>
        </p:nvPicPr>
        <p:blipFill>
          <a:blip r:embed="rId6"/>
          <a:srcRect/>
          <a:stretch>
            <a:fillRect/>
          </a:stretch>
        </p:blipFill>
        <p:spPr>
          <a:xfrm>
            <a:off x="7879594" y="1762882"/>
            <a:ext cx="4867816" cy="7893756"/>
          </a:xfrm>
          <a:prstGeom prst="rect">
            <a:avLst/>
          </a:prstGeom>
        </p:spPr>
      </p:pic>
      <p:pic>
        <p:nvPicPr>
          <p:cNvPr id="8" name="Picture 8"/>
          <p:cNvPicPr>
            <a:picLocks noChangeAspect="1"/>
          </p:cNvPicPr>
          <p:nvPr/>
        </p:nvPicPr>
        <p:blipFill>
          <a:blip r:embed="rId7"/>
          <a:srcRect/>
          <a:stretch>
            <a:fillRect/>
          </a:stretch>
        </p:blipFill>
        <p:spPr>
          <a:xfrm>
            <a:off x="13080786" y="1753357"/>
            <a:ext cx="4841504" cy="7893756"/>
          </a:xfrm>
          <a:prstGeom prst="rect">
            <a:avLst/>
          </a:prstGeom>
        </p:spPr>
      </p:pic>
      <p:sp>
        <p:nvSpPr>
          <p:cNvPr id="9" name="TextBox 9"/>
          <p:cNvSpPr txBox="1"/>
          <p:nvPr/>
        </p:nvSpPr>
        <p:spPr>
          <a:xfrm>
            <a:off x="432303" y="461181"/>
            <a:ext cx="9881199" cy="1174850"/>
          </a:xfrm>
          <a:prstGeom prst="rect">
            <a:avLst/>
          </a:prstGeom>
        </p:spPr>
        <p:txBody>
          <a:bodyPr lIns="0" tIns="0" rIns="0" bIns="0" rtlCol="0" anchor="t">
            <a:spAutoFit/>
          </a:bodyPr>
          <a:lstStyle/>
          <a:p>
            <a:pPr>
              <a:lnSpc>
                <a:spcPts val="5828"/>
              </a:lnSpc>
            </a:pPr>
            <a:r>
              <a:rPr lang="en-US" sz="5828">
                <a:solidFill>
                  <a:srgbClr val="7ED957"/>
                </a:solidFill>
                <a:latin typeface="Roboto Condensed Bold"/>
              </a:rPr>
              <a:t>Sampel 2: Sulawesi Tenggara</a:t>
            </a:r>
          </a:p>
          <a:p>
            <a:pPr>
              <a:lnSpc>
                <a:spcPts val="3428"/>
              </a:lnSpc>
            </a:pPr>
            <a:r>
              <a:rPr lang="en-US" sz="3428">
                <a:solidFill>
                  <a:srgbClr val="7ED957"/>
                </a:solidFill>
                <a:latin typeface="Roboto Condensed Bold"/>
              </a:rPr>
              <a:t>Analisis Deskriptif</a:t>
            </a:r>
          </a:p>
        </p:txBody>
      </p:sp>
      <p:sp>
        <p:nvSpPr>
          <p:cNvPr id="10" name="TextBox 10"/>
          <p:cNvSpPr txBox="1"/>
          <p:nvPr/>
        </p:nvSpPr>
        <p:spPr>
          <a:xfrm>
            <a:off x="278056" y="2031550"/>
            <a:ext cx="2106440" cy="7804785"/>
          </a:xfrm>
          <a:prstGeom prst="rect">
            <a:avLst/>
          </a:prstGeom>
        </p:spPr>
        <p:txBody>
          <a:bodyPr lIns="0" tIns="0" rIns="0" bIns="0" rtlCol="0" anchor="t">
            <a:spAutoFit/>
          </a:bodyPr>
          <a:lstStyle/>
          <a:p>
            <a:pPr>
              <a:lnSpc>
                <a:spcPts val="2939"/>
              </a:lnSpc>
            </a:pPr>
            <a:r>
              <a:rPr lang="en-US" sz="2099">
                <a:solidFill>
                  <a:srgbClr val="FFFFFF"/>
                </a:solidFill>
                <a:latin typeface="Poppins"/>
              </a:rPr>
              <a:t>Provinsi Sulawesi Tenggara memiliki angka siswa SLB putus sekolah tertinggi ke-empat, jika dilihat dari data historis, SulTra termasuk ke dalam peringkat 9 SLB terbanyak, peringkat 15 Guru SLB terbanyak dan peringkat 21 siswa SLB terbanyak.</a:t>
            </a:r>
          </a:p>
        </p:txBody>
      </p:sp>
      <p:pic>
        <p:nvPicPr>
          <p:cNvPr id="11" name="Picture 11"/>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2717872" y="3815368"/>
            <a:ext cx="890071" cy="204716"/>
          </a:xfrm>
          <a:prstGeom prst="rect">
            <a:avLst/>
          </a:prstGeom>
        </p:spPr>
      </p:pic>
      <p:pic>
        <p:nvPicPr>
          <p:cNvPr id="12" name="Picture 12"/>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7879594" y="5172075"/>
            <a:ext cx="890071" cy="204716"/>
          </a:xfrm>
          <a:prstGeom prst="rect">
            <a:avLst/>
          </a:prstGeom>
        </p:spPr>
      </p:pic>
      <p:pic>
        <p:nvPicPr>
          <p:cNvPr id="13" name="Picture 13"/>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3080786" y="6515365"/>
            <a:ext cx="890071" cy="204716"/>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25" b="7825"/>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490928" flipH="1" flipV="1">
            <a:off x="-2390289" y="7329551"/>
            <a:ext cx="4384055" cy="3857498"/>
          </a:xfrm>
          <a:prstGeom prst="rect">
            <a:avLst/>
          </a:prstGeom>
        </p:spPr>
      </p:pic>
      <p:pic>
        <p:nvPicPr>
          <p:cNvPr id="4" name="Picture 4"/>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8490928" flipH="1" flipV="1">
            <a:off x="14358769" y="-1928749"/>
            <a:ext cx="4384055" cy="3857498"/>
          </a:xfrm>
          <a:prstGeom prst="rect">
            <a:avLst/>
          </a:prstGeom>
        </p:spPr>
      </p:pic>
      <p:pic>
        <p:nvPicPr>
          <p:cNvPr id="5" name="Picture 5"/>
          <p:cNvPicPr>
            <a:picLocks noChangeAspect="1"/>
          </p:cNvPicPr>
          <p:nvPr/>
        </p:nvPicPr>
        <p:blipFill>
          <a:blip r:embed="rId3" cstate="print">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9898" t="9898"/>
          <a:stretch>
            <a:fillRect/>
          </a:stretch>
        </p:blipFill>
        <p:spPr>
          <a:xfrm rot="-586864" flipH="1" flipV="1">
            <a:off x="13992675" y="7585463"/>
            <a:ext cx="5116241" cy="4501744"/>
          </a:xfrm>
          <a:prstGeom prst="rect">
            <a:avLst/>
          </a:prstGeom>
        </p:spPr>
      </p:pic>
      <p:pic>
        <p:nvPicPr>
          <p:cNvPr id="6" name="Picture 6"/>
          <p:cNvPicPr>
            <a:picLocks noChangeAspect="1"/>
          </p:cNvPicPr>
          <p:nvPr/>
        </p:nvPicPr>
        <p:blipFill>
          <a:blip r:embed="rId5"/>
          <a:srcRect/>
          <a:stretch>
            <a:fillRect/>
          </a:stretch>
        </p:blipFill>
        <p:spPr>
          <a:xfrm>
            <a:off x="2717872" y="1772689"/>
            <a:ext cx="4828348" cy="7893756"/>
          </a:xfrm>
          <a:prstGeom prst="rect">
            <a:avLst/>
          </a:prstGeom>
        </p:spPr>
      </p:pic>
      <p:pic>
        <p:nvPicPr>
          <p:cNvPr id="7" name="Picture 7"/>
          <p:cNvPicPr>
            <a:picLocks noChangeAspect="1"/>
          </p:cNvPicPr>
          <p:nvPr/>
        </p:nvPicPr>
        <p:blipFill>
          <a:blip r:embed="rId6"/>
          <a:srcRect/>
          <a:stretch>
            <a:fillRect/>
          </a:stretch>
        </p:blipFill>
        <p:spPr>
          <a:xfrm>
            <a:off x="7879594" y="1762882"/>
            <a:ext cx="4867816" cy="7893756"/>
          </a:xfrm>
          <a:prstGeom prst="rect">
            <a:avLst/>
          </a:prstGeom>
        </p:spPr>
      </p:pic>
      <p:pic>
        <p:nvPicPr>
          <p:cNvPr id="8" name="Picture 8"/>
          <p:cNvPicPr>
            <a:picLocks noChangeAspect="1"/>
          </p:cNvPicPr>
          <p:nvPr/>
        </p:nvPicPr>
        <p:blipFill>
          <a:blip r:embed="rId7"/>
          <a:srcRect/>
          <a:stretch>
            <a:fillRect/>
          </a:stretch>
        </p:blipFill>
        <p:spPr>
          <a:xfrm>
            <a:off x="13080786" y="1753357"/>
            <a:ext cx="4841504" cy="7893756"/>
          </a:xfrm>
          <a:prstGeom prst="rect">
            <a:avLst/>
          </a:prstGeom>
        </p:spPr>
      </p:pic>
      <p:sp>
        <p:nvSpPr>
          <p:cNvPr id="9" name="TextBox 9"/>
          <p:cNvSpPr txBox="1"/>
          <p:nvPr/>
        </p:nvSpPr>
        <p:spPr>
          <a:xfrm>
            <a:off x="432303" y="461181"/>
            <a:ext cx="9881199" cy="1174850"/>
          </a:xfrm>
          <a:prstGeom prst="rect">
            <a:avLst/>
          </a:prstGeom>
        </p:spPr>
        <p:txBody>
          <a:bodyPr lIns="0" tIns="0" rIns="0" bIns="0" rtlCol="0" anchor="t">
            <a:spAutoFit/>
          </a:bodyPr>
          <a:lstStyle/>
          <a:p>
            <a:pPr>
              <a:lnSpc>
                <a:spcPts val="5828"/>
              </a:lnSpc>
            </a:pPr>
            <a:r>
              <a:rPr lang="en-US" sz="5828">
                <a:solidFill>
                  <a:srgbClr val="7ED957"/>
                </a:solidFill>
                <a:latin typeface="Roboto Condensed Bold"/>
              </a:rPr>
              <a:t>Sampel 3: Papua Barat</a:t>
            </a:r>
          </a:p>
          <a:p>
            <a:pPr>
              <a:lnSpc>
                <a:spcPts val="3428"/>
              </a:lnSpc>
            </a:pPr>
            <a:r>
              <a:rPr lang="en-US" sz="3428">
                <a:solidFill>
                  <a:srgbClr val="7ED957"/>
                </a:solidFill>
                <a:latin typeface="Roboto Condensed Bold"/>
              </a:rPr>
              <a:t>Analisis Deskriptif</a:t>
            </a:r>
          </a:p>
        </p:txBody>
      </p:sp>
      <p:sp>
        <p:nvSpPr>
          <p:cNvPr id="10" name="TextBox 10"/>
          <p:cNvSpPr txBox="1"/>
          <p:nvPr/>
        </p:nvSpPr>
        <p:spPr>
          <a:xfrm>
            <a:off x="278056" y="2287447"/>
            <a:ext cx="2106440" cy="6318885"/>
          </a:xfrm>
          <a:prstGeom prst="rect">
            <a:avLst/>
          </a:prstGeom>
        </p:spPr>
        <p:txBody>
          <a:bodyPr lIns="0" tIns="0" rIns="0" bIns="0" rtlCol="0" anchor="t">
            <a:spAutoFit/>
          </a:bodyPr>
          <a:lstStyle/>
          <a:p>
            <a:pPr>
              <a:lnSpc>
                <a:spcPts val="2939"/>
              </a:lnSpc>
            </a:pPr>
            <a:r>
              <a:rPr lang="en-US" sz="2099">
                <a:solidFill>
                  <a:srgbClr val="FFFFFF"/>
                </a:solidFill>
                <a:latin typeface="Poppins"/>
              </a:rPr>
              <a:t>Provinsi Papua Barat memiliki angka siswa SLB putus sekolah terendah, jika dilihat dari data historis, Papua Barat termasuk ke dalam peringkat 2 terakhir SLB terbanyak, peringkat akhir Guru dan siswa SLB terbanyak.</a:t>
            </a:r>
          </a:p>
        </p:txBody>
      </p:sp>
      <p:pic>
        <p:nvPicPr>
          <p:cNvPr id="11" name="Picture 11"/>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2708347" y="9184517"/>
            <a:ext cx="890071" cy="204716"/>
          </a:xfrm>
          <a:prstGeom prst="rect">
            <a:avLst/>
          </a:prstGeom>
        </p:spPr>
      </p:pic>
      <p:pic>
        <p:nvPicPr>
          <p:cNvPr id="12" name="Picture 12"/>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7879594" y="9442397"/>
            <a:ext cx="890071" cy="204716"/>
          </a:xfrm>
          <a:prstGeom prst="rect">
            <a:avLst/>
          </a:prstGeom>
        </p:spPr>
      </p:pic>
      <p:pic>
        <p:nvPicPr>
          <p:cNvPr id="13" name="Picture 13"/>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3080786" y="9413822"/>
            <a:ext cx="890071" cy="204716"/>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1108</Words>
  <Application>Microsoft Office PowerPoint</Application>
  <PresentationFormat>Custom</PresentationFormat>
  <Paragraphs>87</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Poppins</vt:lpstr>
      <vt:lpstr>Calibri</vt:lpstr>
      <vt:lpstr>Arial</vt:lpstr>
      <vt:lpstr>Poppins Bold</vt:lpstr>
      <vt:lpstr>Roboto Condensed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Analisis Data</dc:title>
  <cp:lastModifiedBy>Tiara Santika</cp:lastModifiedBy>
  <cp:revision>5</cp:revision>
  <dcterms:created xsi:type="dcterms:W3CDTF">2006-08-16T00:00:00Z</dcterms:created>
  <dcterms:modified xsi:type="dcterms:W3CDTF">2023-03-20T06:23:16Z</dcterms:modified>
  <dc:identifier>DAFdqU2txCY</dc:identifier>
</cp:coreProperties>
</file>

<file path=docProps/thumbnail.jpeg>
</file>